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324" r:id="rId2"/>
    <p:sldId id="276" r:id="rId3"/>
    <p:sldId id="274" r:id="rId4"/>
    <p:sldId id="279" r:id="rId5"/>
    <p:sldId id="320" r:id="rId6"/>
    <p:sldId id="262" r:id="rId7"/>
    <p:sldId id="263" r:id="rId8"/>
    <p:sldId id="270" r:id="rId9"/>
    <p:sldId id="272" r:id="rId10"/>
    <p:sldId id="323" r:id="rId11"/>
    <p:sldId id="266" r:id="rId12"/>
    <p:sldId id="267" r:id="rId13"/>
    <p:sldId id="32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54"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2075" autoAdjust="0"/>
    <p:restoredTop sz="94660"/>
  </p:normalViewPr>
  <p:slideViewPr>
    <p:cSldViewPr snapToGrid="0" showGuides="1">
      <p:cViewPr varScale="1">
        <p:scale>
          <a:sx n="69" d="100"/>
          <a:sy n="69" d="100"/>
        </p:scale>
        <p:origin x="-672" y="-68"/>
      </p:cViewPr>
      <p:guideLst>
        <p:guide orient="horz" pos="2154"/>
        <p:guide pos="3839"/>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7227D6-B93F-4E9B-B3DD-3F6C69E9F55D}" type="datetimeFigureOut">
              <a:rPr lang="en-US" smtClean="0"/>
              <a:pPr/>
              <a:t>11/3/2023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7795A-901A-4BFC-AAB6-434E348648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38" name="Google Shape;43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a:t>
            </a:r>
            <a:endParaRPr dirty="0"/>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4" name="Google Shape;16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pPr/>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pPr/>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pPr/>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pPr/>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11/3/2023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20" name="Picture 19">
            <a:extLst>
              <a:ext uri="{FF2B5EF4-FFF2-40B4-BE49-F238E27FC236}">
                <a16:creationId xmlns="" xmlns:a16="http://schemas.microsoft.com/office/drawing/2014/main" id="{C917166F-1CFA-4063-BB6D-023CC80FAF4E}"/>
              </a:ext>
            </a:extLst>
          </p:cNvPr>
          <p:cNvPicPr>
            <a:picLocks noChangeAspect="1"/>
          </p:cNvPicPr>
          <p:nvPr/>
        </p:nvPicPr>
        <p:blipFill rotWithShape="1">
          <a:blip r:embed="rId3"/>
          <a:srcRect t="48671" r="74920"/>
          <a:stretch/>
        </p:blipFill>
        <p:spPr>
          <a:xfrm>
            <a:off x="-546184" y="-419751"/>
            <a:ext cx="3231632" cy="7277751"/>
          </a:xfrm>
          <a:prstGeom prst="rect">
            <a:avLst/>
          </a:prstGeom>
        </p:spPr>
      </p:pic>
      <p:sp>
        <p:nvSpPr>
          <p:cNvPr id="451" name="Google Shape;451;p33"/>
          <p:cNvSpPr/>
          <p:nvPr/>
        </p:nvSpPr>
        <p:spPr>
          <a:xfrm>
            <a:off x="-371858" y="1"/>
            <a:ext cx="1522850" cy="1318789"/>
          </a:xfrm>
          <a:custGeom>
            <a:avLst/>
            <a:gdLst/>
            <a:ahLst/>
            <a:cxnLst/>
            <a:rect l="l" t="t" r="r" b="b"/>
            <a:pathLst>
              <a:path w="6350000" h="5499100" extrusionOk="0">
                <a:moveTo>
                  <a:pt x="4762500" y="0"/>
                </a:moveTo>
                <a:lnTo>
                  <a:pt x="1587500" y="0"/>
                </a:lnTo>
                <a:lnTo>
                  <a:pt x="0" y="2749550"/>
                </a:lnTo>
                <a:lnTo>
                  <a:pt x="1587500" y="5499100"/>
                </a:lnTo>
                <a:lnTo>
                  <a:pt x="4762500" y="5499100"/>
                </a:lnTo>
                <a:lnTo>
                  <a:pt x="6350000" y="2749550"/>
                </a:lnTo>
                <a:close/>
              </a:path>
            </a:pathLst>
          </a:custGeom>
          <a:solidFill>
            <a:schemeClr val="tx2">
              <a:lumMod val="90000"/>
            </a:schemeClr>
          </a:solidFill>
          <a:ln>
            <a:noFill/>
          </a:ln>
        </p:spPr>
      </p:sp>
      <p:sp>
        <p:nvSpPr>
          <p:cNvPr id="452" name="Google Shape;452;p33"/>
          <p:cNvSpPr/>
          <p:nvPr/>
        </p:nvSpPr>
        <p:spPr>
          <a:xfrm>
            <a:off x="973130" y="830551"/>
            <a:ext cx="874504" cy="757320"/>
          </a:xfrm>
          <a:custGeom>
            <a:avLst/>
            <a:gdLst/>
            <a:ahLst/>
            <a:cxnLst/>
            <a:rect l="l" t="t" r="r" b="b"/>
            <a:pathLst>
              <a:path w="6350000" h="5499100" extrusionOk="0">
                <a:moveTo>
                  <a:pt x="4762500" y="0"/>
                </a:moveTo>
                <a:lnTo>
                  <a:pt x="1587500" y="0"/>
                </a:lnTo>
                <a:lnTo>
                  <a:pt x="0" y="2749550"/>
                </a:lnTo>
                <a:lnTo>
                  <a:pt x="1587500" y="5499100"/>
                </a:lnTo>
                <a:lnTo>
                  <a:pt x="4762500" y="5499100"/>
                </a:lnTo>
                <a:lnTo>
                  <a:pt x="6350000" y="2749550"/>
                </a:lnTo>
                <a:close/>
              </a:path>
            </a:pathLst>
          </a:custGeom>
          <a:solidFill>
            <a:schemeClr val="tx2">
              <a:lumMod val="90000"/>
            </a:schemeClr>
          </a:solidFill>
          <a:ln>
            <a:noFill/>
          </a:ln>
        </p:spPr>
      </p:sp>
      <p:sp>
        <p:nvSpPr>
          <p:cNvPr id="453" name="Google Shape;453;p33"/>
          <p:cNvSpPr/>
          <p:nvPr/>
        </p:nvSpPr>
        <p:spPr>
          <a:xfrm>
            <a:off x="973131" y="-419750"/>
            <a:ext cx="1246125" cy="1079144"/>
          </a:xfrm>
          <a:custGeom>
            <a:avLst/>
            <a:gdLst/>
            <a:ahLst/>
            <a:cxnLst/>
            <a:rect l="l" t="t" r="r" b="b"/>
            <a:pathLst>
              <a:path w="6350000" h="5499100" extrusionOk="0">
                <a:moveTo>
                  <a:pt x="4762500" y="0"/>
                </a:moveTo>
                <a:lnTo>
                  <a:pt x="1587500" y="0"/>
                </a:lnTo>
                <a:lnTo>
                  <a:pt x="0" y="2749550"/>
                </a:lnTo>
                <a:lnTo>
                  <a:pt x="1587500" y="5499100"/>
                </a:lnTo>
                <a:lnTo>
                  <a:pt x="4762500" y="5499100"/>
                </a:lnTo>
                <a:lnTo>
                  <a:pt x="6350000" y="2749550"/>
                </a:lnTo>
                <a:close/>
              </a:path>
            </a:pathLst>
          </a:custGeom>
          <a:solidFill>
            <a:schemeClr val="tx2">
              <a:lumMod val="90000"/>
            </a:schemeClr>
          </a:solidFill>
          <a:ln>
            <a:noFill/>
          </a:ln>
        </p:spPr>
      </p:sp>
      <p:sp>
        <p:nvSpPr>
          <p:cNvPr id="9" name="TextBox 8"/>
          <p:cNvSpPr txBox="1"/>
          <p:nvPr/>
        </p:nvSpPr>
        <p:spPr>
          <a:xfrm>
            <a:off x="-134754" y="5575099"/>
            <a:ext cx="8354291" cy="830997"/>
          </a:xfrm>
          <a:prstGeom prst="rect">
            <a:avLst/>
          </a:prstGeom>
          <a:noFill/>
        </p:spPr>
        <p:txBody>
          <a:bodyPr wrap="square" rtlCol="0">
            <a:spAutoFit/>
          </a:bodyPr>
          <a:lstStyle/>
          <a:p>
            <a:r>
              <a:rPr lang="en-US" sz="4800" b="1" dirty="0" smtClean="0">
                <a:solidFill>
                  <a:schemeClr val="bg1"/>
                </a:solidFill>
                <a:latin typeface="Times New Roman" pitchFamily="18" charset="0"/>
                <a:cs typeface="Times New Roman" pitchFamily="18" charset="0"/>
              </a:rPr>
              <a:t>Paris House Price Prediction</a:t>
            </a:r>
            <a:endParaRPr lang="en-US" sz="4800" b="1" dirty="0">
              <a:solidFill>
                <a:schemeClr val="bg1"/>
              </a:solidFill>
              <a:latin typeface="Times New Roman" pitchFamily="18" charset="0"/>
              <a:cs typeface="Times New Roman" pitchFamily="18" charset="0"/>
            </a:endParaRPr>
          </a:p>
        </p:txBody>
      </p:sp>
      <p:pic>
        <p:nvPicPr>
          <p:cNvPr id="10" name="Picture 9" descr="tq.jpg"/>
          <p:cNvPicPr>
            <a:picLocks noChangeAspect="1"/>
          </p:cNvPicPr>
          <p:nvPr/>
        </p:nvPicPr>
        <p:blipFill>
          <a:blip r:embed="rId4"/>
          <a:stretch>
            <a:fillRect/>
          </a:stretch>
        </p:blipFill>
        <p:spPr>
          <a:xfrm>
            <a:off x="2364508" y="-423512"/>
            <a:ext cx="9827491" cy="7281512"/>
          </a:xfrm>
          <a:prstGeom prst="rect">
            <a:avLst/>
          </a:prstGeom>
        </p:spPr>
      </p:pic>
      <p:sp>
        <p:nvSpPr>
          <p:cNvPr id="13" name="Google Shape;441;p33"/>
          <p:cNvSpPr/>
          <p:nvPr/>
        </p:nvSpPr>
        <p:spPr>
          <a:xfrm rot="16200000">
            <a:off x="3822470" y="1263995"/>
            <a:ext cx="1224941" cy="9621322"/>
          </a:xfrm>
          <a:custGeom>
            <a:avLst/>
            <a:gdLst/>
            <a:ahLst/>
            <a:cxnLst/>
            <a:rect l="l" t="t" r="r" b="b"/>
            <a:pathLst>
              <a:path w="371221" h="1552358" extrusionOk="0">
                <a:moveTo>
                  <a:pt x="371221" y="0"/>
                </a:moveTo>
                <a:lnTo>
                  <a:pt x="371221" y="1438058"/>
                </a:lnTo>
                <a:lnTo>
                  <a:pt x="185611" y="1552358"/>
                </a:lnTo>
                <a:lnTo>
                  <a:pt x="0" y="1438058"/>
                </a:lnTo>
                <a:lnTo>
                  <a:pt x="0" y="0"/>
                </a:lnTo>
                <a:lnTo>
                  <a:pt x="371221" y="0"/>
                </a:lnTo>
                <a:close/>
              </a:path>
            </a:pathLst>
          </a:custGeom>
          <a:solidFill>
            <a:schemeClr val="accent3">
              <a:lumMod val="60000"/>
              <a:lumOff val="40000"/>
            </a:schemeClr>
          </a:solidFill>
          <a:ln>
            <a:noFill/>
          </a:ln>
        </p:spPr>
      </p:sp>
      <p:sp>
        <p:nvSpPr>
          <p:cNvPr id="14" name="TextBox 13"/>
          <p:cNvSpPr txBox="1"/>
          <p:nvPr/>
        </p:nvSpPr>
        <p:spPr>
          <a:xfrm>
            <a:off x="0" y="5640872"/>
            <a:ext cx="8354291" cy="830997"/>
          </a:xfrm>
          <a:prstGeom prst="rect">
            <a:avLst/>
          </a:prstGeom>
          <a:noFill/>
        </p:spPr>
        <p:txBody>
          <a:bodyPr wrap="square" rtlCol="0">
            <a:spAutoFit/>
          </a:bodyPr>
          <a:lstStyle/>
          <a:p>
            <a:r>
              <a:rPr lang="en-US" sz="4800" b="1" dirty="0" smtClean="0">
                <a:solidFill>
                  <a:schemeClr val="bg1"/>
                </a:solidFill>
                <a:latin typeface="Times New Roman" pitchFamily="18" charset="0"/>
                <a:cs typeface="Times New Roman" pitchFamily="18" charset="0"/>
              </a:rPr>
              <a:t>Paris House Price Prediction</a:t>
            </a:r>
            <a:endParaRPr lang="en-US" sz="4800" b="1" dirty="0">
              <a:solidFill>
                <a:schemeClr val="bg1"/>
              </a:solidFill>
              <a:latin typeface="Times New Roman" pitchFamily="18" charset="0"/>
              <a:cs typeface="Times New Roman" pitchFamily="18" charset="0"/>
            </a:endParaRPr>
          </a:p>
        </p:txBody>
      </p:sp>
    </p:spTree>
  </p:cSld>
  <p:clrMapOvr>
    <a:masterClrMapping/>
  </p:clrMapOvr>
  <p:transition spd="slow">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33045" y="320843"/>
            <a:ext cx="10353761" cy="1065196"/>
          </a:xfrm>
        </p:spPr>
        <p:txBody>
          <a:bodyPr/>
          <a:lstStyle/>
          <a:p>
            <a:r>
              <a:rPr lang="en-US" sz="3600" dirty="0" smtClean="0">
                <a:latin typeface="Times New Roman" pitchFamily="18" charset="0"/>
                <a:cs typeface="Times New Roman" pitchFamily="18" charset="0"/>
              </a:rPr>
              <a:t>Result/Output</a:t>
            </a:r>
            <a:endParaRPr lang="en-US" dirty="0">
              <a:latin typeface="Times New Roman" pitchFamily="18" charset="0"/>
              <a:cs typeface="Times New Roman" pitchFamily="18" charset="0"/>
            </a:endParaRPr>
          </a:p>
        </p:txBody>
      </p:sp>
      <p:sp>
        <p:nvSpPr>
          <p:cNvPr id="6" name="Content Placeholder 5"/>
          <p:cNvSpPr>
            <a:spLocks noGrp="1"/>
          </p:cNvSpPr>
          <p:nvPr>
            <p:ph idx="1"/>
          </p:nvPr>
        </p:nvSpPr>
        <p:spPr>
          <a:xfrm>
            <a:off x="971546" y="1576299"/>
            <a:ext cx="10353762" cy="3695136"/>
          </a:xfrm>
        </p:spPr>
        <p:txBody>
          <a:bodyPr/>
          <a:lstStyle/>
          <a:p>
            <a:r>
              <a:rPr lang="en-US" dirty="0" smtClean="0">
                <a:effectLst/>
                <a:latin typeface="Times New Roman" pitchFamily="18" charset="0"/>
                <a:ea typeface="Calibri" panose="020F0502020204030204" pitchFamily="34" charset="0"/>
                <a:cs typeface="Times New Roman" pitchFamily="18" charset="0"/>
              </a:rPr>
              <a:t>The focus of this research paper is to design a model and analyze the performance of various Machine Learning algorithms and predict the most accurate algorithm for the predicting of House rent. This research was done using techniques of Logistic Regression, Random Forest, Decision Tree, Support</a:t>
            </a:r>
            <a:r>
              <a:rPr lang="en-US" dirty="0" smtClean="0">
                <a:latin typeface="Times New Roman" pitchFamily="18" charset="0"/>
                <a:ea typeface="Calibri" panose="020F0502020204030204" pitchFamily="34" charset="0"/>
                <a:cs typeface="Times New Roman" pitchFamily="18" charset="0"/>
              </a:rPr>
              <a:t> Vector Machine </a:t>
            </a:r>
            <a:r>
              <a:rPr lang="en-US" dirty="0" smtClean="0">
                <a:effectLst/>
                <a:latin typeface="Times New Roman" pitchFamily="18" charset="0"/>
                <a:ea typeface="Calibri" panose="020F0502020204030204" pitchFamily="34" charset="0"/>
                <a:cs typeface="Times New Roman" pitchFamily="18" charset="0"/>
              </a:rPr>
              <a:t>on the dataset.</a:t>
            </a:r>
            <a:endParaRPr lang="en-US" dirty="0" smtClean="0">
              <a:latin typeface="Times New Roman" pitchFamily="18" charset="0"/>
              <a:cs typeface="Times New Roman" pitchFamily="18" charset="0"/>
            </a:endParaRPr>
          </a:p>
          <a:p>
            <a:endParaRPr lang="en-US" dirty="0"/>
          </a:p>
        </p:txBody>
      </p:sp>
      <p:graphicFrame>
        <p:nvGraphicFramePr>
          <p:cNvPr id="7" name="Table 6"/>
          <p:cNvGraphicFramePr>
            <a:graphicFrameLocks noGrp="1"/>
          </p:cNvGraphicFramePr>
          <p:nvPr/>
        </p:nvGraphicFramePr>
        <p:xfrm>
          <a:off x="1310104" y="3366611"/>
          <a:ext cx="9576069" cy="3159316"/>
        </p:xfrm>
        <a:graphic>
          <a:graphicData uri="http://schemas.openxmlformats.org/drawingml/2006/table">
            <a:tbl>
              <a:tblPr firstRow="1" bandRow="1">
                <a:tableStyleId>{2D5ABB26-0587-4C30-8999-92F81FD0307C}</a:tableStyleId>
              </a:tblPr>
              <a:tblGrid>
                <a:gridCol w="3192023"/>
                <a:gridCol w="3192023"/>
                <a:gridCol w="3192023"/>
              </a:tblGrid>
              <a:tr h="789829">
                <a:tc>
                  <a:txBody>
                    <a:bodyPr/>
                    <a:lstStyle/>
                    <a:p>
                      <a:endParaRPr lang="en-US" dirty="0"/>
                    </a:p>
                  </a:txBody>
                  <a:tcPr/>
                </a:tc>
                <a:tc>
                  <a:txBody>
                    <a:bodyPr/>
                    <a:lstStyle/>
                    <a:p>
                      <a:endParaRPr lang="en-US" dirty="0"/>
                    </a:p>
                  </a:txBody>
                  <a:tcPr/>
                </a:tc>
                <a:tc>
                  <a:txBody>
                    <a:bodyPr/>
                    <a:lstStyle/>
                    <a:p>
                      <a:endParaRPr lang="en-US"/>
                    </a:p>
                  </a:txBody>
                  <a:tcPr/>
                </a:tc>
              </a:tr>
              <a:tr h="789829">
                <a:tc>
                  <a:txBody>
                    <a:bodyPr/>
                    <a:lstStyle/>
                    <a:p>
                      <a:endParaRPr lang="en-US"/>
                    </a:p>
                  </a:txBody>
                  <a:tcPr/>
                </a:tc>
                <a:tc>
                  <a:txBody>
                    <a:bodyPr/>
                    <a:lstStyle/>
                    <a:p>
                      <a:endParaRPr lang="en-US"/>
                    </a:p>
                  </a:txBody>
                  <a:tcPr/>
                </a:tc>
                <a:tc>
                  <a:txBody>
                    <a:bodyPr/>
                    <a:lstStyle/>
                    <a:p>
                      <a:endParaRPr lang="en-US" dirty="0"/>
                    </a:p>
                  </a:txBody>
                  <a:tcPr/>
                </a:tc>
              </a:tr>
              <a:tr h="789829">
                <a:tc>
                  <a:txBody>
                    <a:bodyPr/>
                    <a:lstStyle/>
                    <a:p>
                      <a:endParaRPr lang="en-US" dirty="0"/>
                    </a:p>
                  </a:txBody>
                  <a:tcPr/>
                </a:tc>
                <a:tc>
                  <a:txBody>
                    <a:bodyPr/>
                    <a:lstStyle/>
                    <a:p>
                      <a:endParaRPr lang="en-US"/>
                    </a:p>
                  </a:txBody>
                  <a:tcPr/>
                </a:tc>
                <a:tc>
                  <a:txBody>
                    <a:bodyPr/>
                    <a:lstStyle/>
                    <a:p>
                      <a:endParaRPr lang="en-US"/>
                    </a:p>
                  </a:txBody>
                  <a:tcPr/>
                </a:tc>
              </a:tr>
              <a:tr h="789829">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aphicFrame>
        <p:nvGraphicFramePr>
          <p:cNvPr id="9" name="Table 8"/>
          <p:cNvGraphicFramePr>
            <a:graphicFrameLocks noGrp="1"/>
          </p:cNvGraphicFramePr>
          <p:nvPr/>
        </p:nvGraphicFramePr>
        <p:xfrm>
          <a:off x="1479956" y="3101862"/>
          <a:ext cx="9269130" cy="3027548"/>
        </p:xfrm>
        <a:graphic>
          <a:graphicData uri="http://schemas.openxmlformats.org/drawingml/2006/table">
            <a:tbl>
              <a:tblPr firstRow="1" bandRow="1">
                <a:tableStyleId>{5940675A-B579-460E-94D1-54222C63F5DA}</a:tableStyleId>
              </a:tblPr>
              <a:tblGrid>
                <a:gridCol w="3089710"/>
                <a:gridCol w="3089710"/>
                <a:gridCol w="3089710"/>
              </a:tblGrid>
              <a:tr h="501972">
                <a:tc>
                  <a:txBody>
                    <a:bodyPr/>
                    <a:lstStyle/>
                    <a:p>
                      <a:pPr marL="0" marR="0" algn="ctr">
                        <a:lnSpc>
                          <a:spcPct val="150000"/>
                        </a:lnSpc>
                        <a:spcBef>
                          <a:spcPts val="0"/>
                        </a:spcBef>
                        <a:spcAft>
                          <a:spcPts val="750"/>
                        </a:spcAft>
                      </a:pPr>
                      <a:r>
                        <a:rPr lang="en-US" sz="18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Method</a:t>
                      </a:r>
                      <a:r>
                        <a:rPr lang="en-US" sz="1800" baseline="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95250" marR="95250" marT="95250" marB="95250"/>
                </a:tc>
                <a:tc>
                  <a:txBody>
                    <a:bodyPr/>
                    <a:lstStyle/>
                    <a:p>
                      <a:pPr algn="ctr"/>
                      <a:r>
                        <a:rPr lang="en-US" dirty="0" smtClean="0"/>
                        <a:t>R2-Score</a:t>
                      </a:r>
                      <a:endParaRPr lang="en-US" dirty="0"/>
                    </a:p>
                  </a:txBody>
                  <a:tcPr/>
                </a:tc>
                <a:tc>
                  <a:txBody>
                    <a:bodyPr/>
                    <a:lstStyle/>
                    <a:p>
                      <a:pPr algn="ctr"/>
                      <a:r>
                        <a:rPr lang="en-US" dirty="0" smtClean="0"/>
                        <a:t>MSE</a:t>
                      </a:r>
                      <a:endParaRPr lang="en-US" dirty="0"/>
                    </a:p>
                  </a:txBody>
                  <a:tcPr/>
                </a:tc>
              </a:tr>
              <a:tr h="606392">
                <a:tc>
                  <a:txBody>
                    <a:bodyPr/>
                    <a:lstStyle/>
                    <a:p>
                      <a:pPr marL="0" marR="0" algn="just">
                        <a:lnSpc>
                          <a:spcPct val="150000"/>
                        </a:lnSpc>
                        <a:spcBef>
                          <a:spcPts val="0"/>
                        </a:spcBef>
                        <a:spcAft>
                          <a:spcPts val="750"/>
                        </a:spcAft>
                      </a:pPr>
                      <a:r>
                        <a:rPr lang="en-US" sz="1800" b="0" u="none" dirty="0" smtClean="0">
                          <a:solidFill>
                            <a:schemeClr val="tx1"/>
                          </a:solidFill>
                          <a:effectLst/>
                          <a:latin typeface="Times New Roman" pitchFamily="18" charset="0"/>
                          <a:ea typeface="Calibri" panose="020F0502020204030204" pitchFamily="34" charset="0"/>
                          <a:cs typeface="Times New Roman" pitchFamily="18" charset="0"/>
                        </a:rPr>
                        <a:t>Linear</a:t>
                      </a:r>
                      <a:r>
                        <a:rPr lang="en-US" sz="1800" b="0" u="none" baseline="0" dirty="0" smtClean="0">
                          <a:solidFill>
                            <a:schemeClr val="tx1"/>
                          </a:solidFill>
                          <a:effectLst/>
                          <a:latin typeface="Times New Roman" pitchFamily="18" charset="0"/>
                          <a:ea typeface="Calibri" panose="020F0502020204030204" pitchFamily="34" charset="0"/>
                          <a:cs typeface="Times New Roman" pitchFamily="18" charset="0"/>
                        </a:rPr>
                        <a:t> regression</a:t>
                      </a:r>
                      <a:endParaRPr lang="en-US" sz="1800" b="0" u="none" dirty="0">
                        <a:solidFill>
                          <a:schemeClr val="tx1"/>
                        </a:solidFill>
                        <a:effectLst/>
                        <a:latin typeface="Times New Roman" pitchFamily="18" charset="0"/>
                        <a:ea typeface="Calibri" panose="020F0502020204030204" pitchFamily="34" charset="0"/>
                        <a:cs typeface="Times New Roman" pitchFamily="18" charset="0"/>
                      </a:endParaRPr>
                    </a:p>
                  </a:txBody>
                  <a:tcPr marL="95250" marR="95250" marT="95250" marB="95250"/>
                </a:tc>
                <a:tc>
                  <a:txBody>
                    <a:bodyPr/>
                    <a:lstStyle/>
                    <a:p>
                      <a:r>
                        <a:rPr lang="en-US" dirty="0" smtClean="0"/>
                        <a:t>0.999</a:t>
                      </a:r>
                      <a:endParaRPr lang="en-US" dirty="0"/>
                    </a:p>
                  </a:txBody>
                  <a:tcPr/>
                </a:tc>
                <a:tc>
                  <a:txBody>
                    <a:bodyPr/>
                    <a:lstStyle/>
                    <a:p>
                      <a:r>
                        <a:rPr lang="en-US" dirty="0" smtClean="0"/>
                        <a:t>0.017</a:t>
                      </a:r>
                      <a:endParaRPr lang="en-US" dirty="0"/>
                    </a:p>
                  </a:txBody>
                  <a:tcPr/>
                </a:tc>
              </a:tr>
              <a:tr h="606392">
                <a:tc>
                  <a:txBody>
                    <a:bodyPr/>
                    <a:lstStyle/>
                    <a:p>
                      <a:pPr marL="0" marR="0" algn="just">
                        <a:lnSpc>
                          <a:spcPct val="150000"/>
                        </a:lnSpc>
                        <a:spcBef>
                          <a:spcPts val="0"/>
                        </a:spcBef>
                        <a:spcAft>
                          <a:spcPts val="750"/>
                        </a:spcAft>
                      </a:pPr>
                      <a:r>
                        <a:rPr lang="en-US" sz="1800" dirty="0">
                          <a:solidFill>
                            <a:schemeClr val="tx1"/>
                          </a:solidFill>
                          <a:effectLst/>
                          <a:latin typeface="Times New Roman" pitchFamily="18" charset="0"/>
                          <a:cs typeface="Times New Roman" pitchFamily="18" charset="0"/>
                        </a:rPr>
                        <a:t>Logistic Regression</a:t>
                      </a:r>
                      <a:endParaRPr lang="en-US" sz="1800" dirty="0">
                        <a:solidFill>
                          <a:schemeClr val="tx1"/>
                        </a:solidFill>
                        <a:effectLst/>
                        <a:latin typeface="Times New Roman" pitchFamily="18" charset="0"/>
                        <a:ea typeface="Calibri" panose="020F0502020204030204" pitchFamily="34" charset="0"/>
                        <a:cs typeface="Times New Roman" pitchFamily="18" charset="0"/>
                      </a:endParaRPr>
                    </a:p>
                  </a:txBody>
                  <a:tcPr marL="95250" marR="95250" marT="95250" marB="95250"/>
                </a:tc>
                <a:tc>
                  <a:txBody>
                    <a:bodyPr/>
                    <a:lstStyle/>
                    <a:p>
                      <a:r>
                        <a:rPr lang="en-US" dirty="0" smtClean="0"/>
                        <a:t>0.345</a:t>
                      </a:r>
                      <a:endParaRPr lang="en-US" dirty="0"/>
                    </a:p>
                  </a:txBody>
                  <a:tcPr/>
                </a:tc>
                <a:tc>
                  <a:txBody>
                    <a:bodyPr/>
                    <a:lstStyle/>
                    <a:p>
                      <a:r>
                        <a:rPr lang="en-US" dirty="0" smtClean="0"/>
                        <a:t>0.15</a:t>
                      </a:r>
                      <a:endParaRPr lang="en-US" dirty="0"/>
                    </a:p>
                  </a:txBody>
                  <a:tcPr/>
                </a:tc>
              </a:tr>
              <a:tr h="606392">
                <a:tc>
                  <a:txBody>
                    <a:bodyPr/>
                    <a:lstStyle/>
                    <a:p>
                      <a:pPr marL="0" marR="0" algn="just">
                        <a:lnSpc>
                          <a:spcPct val="150000"/>
                        </a:lnSpc>
                        <a:spcBef>
                          <a:spcPts val="0"/>
                        </a:spcBef>
                        <a:spcAft>
                          <a:spcPts val="750"/>
                        </a:spcAft>
                      </a:pPr>
                      <a:r>
                        <a:rPr lang="en-US" sz="1800" dirty="0">
                          <a:solidFill>
                            <a:schemeClr val="tx1"/>
                          </a:solidFill>
                          <a:effectLst/>
                          <a:latin typeface="Times New Roman" pitchFamily="18" charset="0"/>
                          <a:cs typeface="Times New Roman" pitchFamily="18" charset="0"/>
                        </a:rPr>
                        <a:t>Decision </a:t>
                      </a:r>
                      <a:r>
                        <a:rPr lang="en-US" sz="1800" dirty="0" smtClean="0">
                          <a:solidFill>
                            <a:schemeClr val="tx1"/>
                          </a:solidFill>
                          <a:effectLst/>
                          <a:latin typeface="Times New Roman" pitchFamily="18" charset="0"/>
                          <a:cs typeface="Times New Roman" pitchFamily="18" charset="0"/>
                        </a:rPr>
                        <a:t>Tree Regressor</a:t>
                      </a:r>
                      <a:endParaRPr lang="en-US" sz="1800" dirty="0">
                        <a:solidFill>
                          <a:schemeClr val="tx1"/>
                        </a:solidFill>
                        <a:effectLst/>
                        <a:latin typeface="Times New Roman" pitchFamily="18" charset="0"/>
                        <a:ea typeface="Calibri" panose="020F0502020204030204" pitchFamily="34" charset="0"/>
                        <a:cs typeface="Times New Roman" pitchFamily="18" charset="0"/>
                      </a:endParaRPr>
                    </a:p>
                  </a:txBody>
                  <a:tcPr marL="95250" marR="95250" marT="95250" marB="95250"/>
                </a:tc>
                <a:tc>
                  <a:txBody>
                    <a:bodyPr/>
                    <a:lstStyle/>
                    <a:p>
                      <a:r>
                        <a:rPr lang="en-US" dirty="0" smtClean="0"/>
                        <a:t>0.999</a:t>
                      </a:r>
                      <a:endParaRPr lang="en-US" dirty="0"/>
                    </a:p>
                  </a:txBody>
                  <a:tcPr/>
                </a:tc>
                <a:tc>
                  <a:txBody>
                    <a:bodyPr/>
                    <a:lstStyle/>
                    <a:p>
                      <a:r>
                        <a:rPr lang="en-US" dirty="0" smtClean="0"/>
                        <a:t>0.3809</a:t>
                      </a:r>
                      <a:endParaRPr lang="en-US" dirty="0"/>
                    </a:p>
                  </a:txBody>
                  <a:tcPr/>
                </a:tc>
              </a:tr>
              <a:tr h="606392">
                <a:tc>
                  <a:txBody>
                    <a:bodyPr/>
                    <a:lstStyle/>
                    <a:p>
                      <a:pPr marL="0" marR="0" algn="just">
                        <a:lnSpc>
                          <a:spcPct val="150000"/>
                        </a:lnSpc>
                        <a:spcBef>
                          <a:spcPts val="0"/>
                        </a:spcBef>
                        <a:spcAft>
                          <a:spcPts val="750"/>
                        </a:spcAft>
                      </a:pPr>
                      <a:r>
                        <a:rPr lang="en-US" sz="1800" dirty="0" smtClean="0">
                          <a:solidFill>
                            <a:schemeClr val="tx1"/>
                          </a:solidFill>
                          <a:effectLst/>
                          <a:latin typeface="+mn-lt"/>
                          <a:ea typeface="Calibri" panose="020F0502020204030204" pitchFamily="34" charset="0"/>
                          <a:cs typeface="Times New Roman" panose="02020603050405020304" pitchFamily="18" charset="0"/>
                        </a:rPr>
                        <a:t>Random</a:t>
                      </a:r>
                      <a:r>
                        <a:rPr lang="en-US" sz="1800" baseline="0" dirty="0" smtClean="0">
                          <a:solidFill>
                            <a:schemeClr val="tx1"/>
                          </a:solidFill>
                          <a:effectLst/>
                          <a:latin typeface="+mn-lt"/>
                          <a:ea typeface="Calibri" panose="020F0502020204030204" pitchFamily="34" charset="0"/>
                          <a:cs typeface="Times New Roman" panose="02020603050405020304" pitchFamily="18" charset="0"/>
                        </a:rPr>
                        <a:t> Forest Regressor</a:t>
                      </a:r>
                      <a:endParaRPr lang="en-US" sz="1800" dirty="0">
                        <a:solidFill>
                          <a:schemeClr val="tx1"/>
                        </a:solidFill>
                        <a:effectLst/>
                        <a:latin typeface="+mn-lt"/>
                        <a:ea typeface="Calibri" panose="020F0502020204030204" pitchFamily="34" charset="0"/>
                        <a:cs typeface="Times New Roman" panose="02020603050405020304" pitchFamily="18" charset="0"/>
                      </a:endParaRPr>
                    </a:p>
                  </a:txBody>
                  <a:tcPr marL="95250" marR="95250" marT="95250" marB="95250"/>
                </a:tc>
                <a:tc>
                  <a:txBody>
                    <a:bodyPr/>
                    <a:lstStyle/>
                    <a:p>
                      <a:r>
                        <a:rPr lang="en-US" dirty="0" smtClean="0"/>
                        <a:t>0.999</a:t>
                      </a:r>
                      <a:endParaRPr lang="en-US" dirty="0"/>
                    </a:p>
                  </a:txBody>
                  <a:tcPr/>
                </a:tc>
                <a:tc>
                  <a:txBody>
                    <a:bodyPr/>
                    <a:lstStyle/>
                    <a:p>
                      <a:r>
                        <a:rPr lang="en-US" dirty="0" smtClean="0"/>
                        <a:t>0.016</a:t>
                      </a:r>
                      <a:endParaRPr lang="en-US" dirty="0"/>
                    </a:p>
                  </a:txBody>
                  <a:tcPr/>
                </a:tc>
              </a:tr>
            </a:tbl>
          </a:graphicData>
        </a:graphic>
      </p:graphicFrame>
      <p:graphicFrame>
        <p:nvGraphicFramePr>
          <p:cNvPr id="10" name="Table 9"/>
          <p:cNvGraphicFramePr>
            <a:graphicFrameLocks noGrp="1"/>
          </p:cNvGraphicFramePr>
          <p:nvPr/>
        </p:nvGraphicFramePr>
        <p:xfrm>
          <a:off x="1495514" y="6123707"/>
          <a:ext cx="9291781" cy="365760"/>
        </p:xfrm>
        <a:graphic>
          <a:graphicData uri="http://schemas.openxmlformats.org/drawingml/2006/table">
            <a:tbl>
              <a:tblPr firstRow="1" bandRow="1">
                <a:tableStyleId>{616DA210-FB5B-4158-B5E0-FEB733F419BA}</a:tableStyleId>
              </a:tblPr>
              <a:tblGrid>
                <a:gridCol w="3112654"/>
                <a:gridCol w="3075709"/>
                <a:gridCol w="3103418"/>
              </a:tblGrid>
              <a:tr h="342359">
                <a:tc>
                  <a:txBody>
                    <a:bodyPr/>
                    <a:lstStyle/>
                    <a:p>
                      <a:r>
                        <a:rPr lang="en-US" b="0" dirty="0" smtClean="0"/>
                        <a:t>Support</a:t>
                      </a:r>
                      <a:r>
                        <a:rPr lang="en-US" b="0" baseline="0" dirty="0" smtClean="0"/>
                        <a:t> vector Regressor</a:t>
                      </a:r>
                    </a:p>
                  </a:txBody>
                  <a:tcPr/>
                </a:tc>
                <a:tc>
                  <a:txBody>
                    <a:bodyPr/>
                    <a:lstStyle/>
                    <a:p>
                      <a:r>
                        <a:rPr lang="en-US" b="0" dirty="0" smtClean="0"/>
                        <a:t>0.659</a:t>
                      </a:r>
                      <a:endParaRPr lang="en-US" b="0" dirty="0"/>
                    </a:p>
                  </a:txBody>
                  <a:tcPr/>
                </a:tc>
                <a:tc>
                  <a:txBody>
                    <a:bodyPr/>
                    <a:lstStyle/>
                    <a:p>
                      <a:r>
                        <a:rPr lang="en-US" b="0" dirty="0" smtClean="0"/>
                        <a:t>0.065</a:t>
                      </a:r>
                      <a:endParaRPr lang="en-US" b="0" dirty="0"/>
                    </a:p>
                  </a:txBody>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49736" y="2248271"/>
            <a:ext cx="6096000" cy="2265813"/>
          </a:xfrm>
          <a:prstGeom prst="rect">
            <a:avLst/>
          </a:prstGeom>
        </p:spPr>
        <p:txBody>
          <a:bodyPr>
            <a:spAutoFit/>
          </a:bodyPr>
          <a:lstStyle/>
          <a:p>
            <a:pPr algn="ctr">
              <a:lnSpc>
                <a:spcPct val="107000"/>
              </a:lnSpc>
            </a:pPr>
            <a:r>
              <a:rPr lang="en-US" sz="4400" b="1" u="sng" dirty="0" smtClean="0">
                <a:latin typeface="Goudy Old Style" panose="02020502050305020303" pitchFamily="18" charset="0"/>
                <a:ea typeface="Calibri" panose="020F0502020204030204" pitchFamily="34" charset="0"/>
                <a:cs typeface="Times New Roman" panose="02020603050405020304" pitchFamily="18" charset="0"/>
              </a:rPr>
              <a:t>Home Screen</a:t>
            </a:r>
            <a:endParaRPr lang="en-US" sz="4400" dirty="0" smtClean="0">
              <a:latin typeface="Goudy Old Style" panose="02020502050305020303" pitchFamily="18" charset="0"/>
              <a:ea typeface="Calibri" panose="020F0502020204030204" pitchFamily="34" charset="0"/>
              <a:cs typeface="Times New Roman" panose="02020603050405020304" pitchFamily="18" charset="0"/>
            </a:endParaRPr>
          </a:p>
          <a:p>
            <a:pPr algn="ctr">
              <a:lnSpc>
                <a:spcPct val="107000"/>
              </a:lnSpc>
            </a:pPr>
            <a:r>
              <a:rPr lang="en-US" sz="4400" dirty="0" smtClean="0">
                <a:latin typeface="Goudy Old Style" panose="02020502050305020303" pitchFamily="18" charset="0"/>
                <a:ea typeface="Calibri" panose="020F0502020204030204" pitchFamily="34" charset="0"/>
                <a:cs typeface="Times New Roman" panose="02020603050405020304" pitchFamily="18" charset="0"/>
              </a:rPr>
              <a:t>Here user can </a:t>
            </a:r>
          </a:p>
          <a:p>
            <a:pPr algn="ctr">
              <a:lnSpc>
                <a:spcPct val="107000"/>
              </a:lnSpc>
            </a:pPr>
            <a:r>
              <a:rPr lang="en-US" sz="4400" dirty="0" smtClean="0">
                <a:latin typeface="Goudy Old Style" panose="02020502050305020303" pitchFamily="18" charset="0"/>
                <a:ea typeface="Calibri" panose="020F0502020204030204" pitchFamily="34" charset="0"/>
                <a:cs typeface="Times New Roman" panose="02020603050405020304" pitchFamily="18" charset="0"/>
              </a:rPr>
              <a:t>enter input details</a:t>
            </a:r>
            <a:endParaRPr lang="en-US" sz="4400" dirty="0"/>
          </a:p>
        </p:txBody>
      </p:sp>
      <p:pic>
        <p:nvPicPr>
          <p:cNvPr id="6" name="Picture 5" descr="Paris Houses Prediction 02_11_2023 06_20_18 PM (2).png"/>
          <p:cNvPicPr>
            <a:picLocks noChangeAspect="1"/>
          </p:cNvPicPr>
          <p:nvPr/>
        </p:nvPicPr>
        <p:blipFill>
          <a:blip r:embed="rId2"/>
          <a:stretch>
            <a:fillRect/>
          </a:stretch>
        </p:blipFill>
        <p:spPr>
          <a:xfrm>
            <a:off x="0" y="0"/>
            <a:ext cx="7382179" cy="6858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Conclusion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r>
              <a:rPr lang="en-US" sz="2400" dirty="0" smtClean="0">
                <a:latin typeface="Times New Roman" pitchFamily="18" charset="0"/>
                <a:cs typeface="Times New Roman" pitchFamily="18" charset="0"/>
              </a:rPr>
              <a:t>In this research paper, the primary goal is to estimate the rent of a residence by examining the demands of the client and their financial situation. This study paper will assist the clients in learning the actual rent for the residence, and it will assist the owners in learning the rental rate that best suits the client&amp; requirements. The comparison of all the algorithms gives the results but Random forest regression gives the best results among all the algorithms. Because random forest have less mean absolute error and root mean square error compare to other algorithm and Random forest have 99% of R2_score, so it is consider to the best one.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Q2.jpg"/>
          <p:cNvPicPr>
            <a:picLocks noChangeAspect="1"/>
          </p:cNvPicPr>
          <p:nvPr/>
        </p:nvPicPr>
        <p:blipFill>
          <a:blip r:embed="rId2"/>
          <a:stretch>
            <a:fillRect/>
          </a:stretch>
        </p:blipFill>
        <p:spPr>
          <a:xfrm>
            <a:off x="1" y="-27708"/>
            <a:ext cx="12192000" cy="6857999"/>
          </a:xfrm>
          <a:prstGeom prst="rect">
            <a:avLst/>
          </a:prstGeom>
        </p:spPr>
      </p:pic>
      <p:sp>
        <p:nvSpPr>
          <p:cNvPr id="3" name="Title 2"/>
          <p:cNvSpPr>
            <a:spLocks noGrp="1"/>
          </p:cNvSpPr>
          <p:nvPr>
            <p:ph type="title"/>
          </p:nvPr>
        </p:nvSpPr>
        <p:spPr>
          <a:xfrm>
            <a:off x="876850" y="1339273"/>
            <a:ext cx="10353761" cy="1326321"/>
          </a:xfrm>
          <a:solidFill>
            <a:schemeClr val="tx1">
              <a:lumMod val="95000"/>
            </a:schemeClr>
          </a:solidFill>
        </p:spPr>
        <p:txBody>
          <a:bodyPr>
            <a:noAutofit/>
          </a:bodyPr>
          <a:lstStyle/>
          <a:p>
            <a:r>
              <a:rPr lang="en-US" sz="9600" dirty="0" smtClean="0">
                <a:solidFill>
                  <a:schemeClr val="bg1"/>
                </a:solidFill>
                <a:latin typeface="Times New Roman" pitchFamily="18" charset="0"/>
                <a:cs typeface="Times New Roman" pitchFamily="18" charset="0"/>
              </a:rPr>
              <a:t>THANK YOU</a:t>
            </a:r>
            <a:endParaRPr lang="en-US" sz="9600" dirty="0">
              <a:solidFill>
                <a:schemeClr val="bg1"/>
              </a:solidFill>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95782" y="251845"/>
            <a:ext cx="6096000" cy="1200329"/>
          </a:xfrm>
          <a:prstGeom prst="rect">
            <a:avLst/>
          </a:prstGeom>
        </p:spPr>
        <p:txBody>
          <a:bodyPr>
            <a:spAutoFit/>
          </a:bodyPr>
          <a:lstStyle/>
          <a:p>
            <a:pPr algn="ctr"/>
            <a:r>
              <a:rPr lang="en-US" sz="2400" dirty="0" smtClean="0">
                <a:latin typeface="Bell MT" panose="02020503060305020303" pitchFamily="18" charset="0"/>
              </a:rPr>
              <a:t>Shivasharane Akkamahadevi </a:t>
            </a:r>
          </a:p>
          <a:p>
            <a:pPr algn="ctr"/>
            <a:r>
              <a:rPr lang="en-US" sz="2400" dirty="0" smtClean="0">
                <a:latin typeface="Bell MT" panose="02020503060305020303" pitchFamily="18" charset="0"/>
              </a:rPr>
              <a:t>Government Women’s Polytechnic</a:t>
            </a:r>
          </a:p>
          <a:p>
            <a:pPr algn="ctr"/>
            <a:r>
              <a:rPr lang="en-US" sz="2400" dirty="0" smtClean="0">
                <a:latin typeface="Bell MT" panose="02020503060305020303" pitchFamily="18" charset="0"/>
              </a:rPr>
              <a:t> Shiralakoppa</a:t>
            </a:r>
            <a:endParaRPr lang="en-US" sz="2400" dirty="0">
              <a:latin typeface="Bell MT" panose="02020503060305020303" pitchFamily="18" charset="0"/>
            </a:endParaRPr>
          </a:p>
        </p:txBody>
      </p:sp>
      <p:pic>
        <p:nvPicPr>
          <p:cNvPr id="5" name="Picture 4"/>
          <p:cNvPicPr>
            <a:picLocks noChangeAspect="1"/>
          </p:cNvPicPr>
          <p:nvPr/>
        </p:nvPicPr>
        <p:blipFill>
          <a:blip r:embed="rId2"/>
          <a:stretch>
            <a:fillRect/>
          </a:stretch>
        </p:blipFill>
        <p:spPr>
          <a:xfrm>
            <a:off x="5755217" y="1568728"/>
            <a:ext cx="924485" cy="829639"/>
          </a:xfrm>
          <a:prstGeom prst="rect">
            <a:avLst/>
          </a:prstGeom>
        </p:spPr>
      </p:pic>
      <p:sp>
        <p:nvSpPr>
          <p:cNvPr id="6" name="Content Placeholder 2"/>
          <p:cNvSpPr txBox="1"/>
          <p:nvPr/>
        </p:nvSpPr>
        <p:spPr>
          <a:xfrm>
            <a:off x="2061338" y="2542134"/>
            <a:ext cx="8528921" cy="1292495"/>
          </a:xfrm>
          <a:prstGeom prst="rect">
            <a:avLst/>
          </a:prstGeom>
          <a:solidFill>
            <a:schemeClr val="accent3">
              <a:lumMod val="50000"/>
            </a:schemeClr>
          </a:solidFill>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spcFirstLastPara="1" vert="horz" wrap="square" lIns="91431" tIns="45715" rIns="91431" bIns="45715" rtlCol="0" anchor="t" anchorCtr="0">
            <a:noAutofit/>
          </a:body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en-US" sz="1800" b="0" i="0" u="none" strike="noStrike" kern="1200" cap="none" spc="0" normalizeH="0" baseline="0" noProof="0" dirty="0" smtClean="0">
                <a:ln>
                  <a:noFill/>
                </a:ln>
                <a:solidFill>
                  <a:schemeClr val="tx1"/>
                </a:solidFill>
                <a:effectLst>
                  <a:outerShdw blurRad="50800" dist="38100" dir="2700000" algn="tl" rotWithShape="0">
                    <a:srgbClr val="000000">
                      <a:alpha val="48000"/>
                    </a:srgbClr>
                  </a:outerShdw>
                </a:effectLst>
                <a:uLnTx/>
                <a:uFillTx/>
                <a:latin typeface="Calisto MT" panose="02040603050505030304" pitchFamily="18" charset="0"/>
                <a:ea typeface="+mn-ea"/>
                <a:cs typeface="+mn-cs"/>
              </a:rPr>
              <a:t>Project Seminar On</a:t>
            </a:r>
          </a:p>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en-US" sz="2800" b="0" i="0" u="none" strike="noStrike" kern="1200" cap="none" spc="0" normalizeH="0" baseline="0" noProof="0" dirty="0" smtClean="0">
                <a:ln>
                  <a:noFill/>
                </a:ln>
                <a:solidFill>
                  <a:schemeClr val="tx1"/>
                </a:solidFill>
                <a:effectLst>
                  <a:outerShdw blurRad="50800" dist="38100" dir="2700000" algn="tl" rotWithShape="0">
                    <a:srgbClr val="000000">
                      <a:alpha val="48000"/>
                    </a:srgbClr>
                  </a:outerShdw>
                </a:effectLst>
                <a:uLnTx/>
                <a:uFillTx/>
                <a:latin typeface="Calisto MT" panose="02040603050505030304" pitchFamily="18" charset="0"/>
                <a:ea typeface="+mn-ea"/>
                <a:cs typeface="+mn-cs"/>
              </a:rPr>
              <a:t>“Paris House Price Prediction”</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endParaRPr kumimoji="0" lang="en-US" sz="3200" b="0" i="0" u="none" strike="noStrike" kern="1200" cap="none" spc="0" normalizeH="0" baseline="0" noProof="0" dirty="0" smtClean="0">
              <a:ln>
                <a:noFill/>
              </a:ln>
              <a:solidFill>
                <a:schemeClr val="tx1"/>
              </a:solidFill>
              <a:effectLst>
                <a:outerShdw blurRad="50800" dist="38100" dir="2700000" algn="tl" rotWithShape="0">
                  <a:srgbClr val="000000">
                    <a:alpha val="48000"/>
                  </a:srgbClr>
                </a:outerShdw>
              </a:effectLst>
              <a:uLnTx/>
              <a:uFillTx/>
              <a:latin typeface="Calisto MT" panose="02040603050505030304" pitchFamily="18" charset="0"/>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endParaRPr kumimoji="0" lang="en-US" sz="3200" b="0" i="0" u="none" strike="noStrike" kern="1200" cap="none" spc="0" normalizeH="0" baseline="0" noProof="0" dirty="0">
              <a:ln>
                <a:noFill/>
              </a:ln>
              <a:solidFill>
                <a:schemeClr val="dk1"/>
              </a:solidFill>
              <a:effectLst>
                <a:outerShdw blurRad="50800" dist="38100" dir="2700000" algn="tl" rotWithShape="0">
                  <a:srgbClr val="000000">
                    <a:alpha val="48000"/>
                  </a:srgbClr>
                </a:outerShdw>
              </a:effectLst>
              <a:uLnTx/>
              <a:uFillTx/>
              <a:latin typeface="Calisto MT" panose="02040603050505030304" pitchFamily="18" charset="0"/>
              <a:ea typeface="+mn-ea"/>
              <a:cs typeface="+mn-cs"/>
            </a:endParaRPr>
          </a:p>
        </p:txBody>
      </p:sp>
      <p:sp>
        <p:nvSpPr>
          <p:cNvPr id="7" name="Rectangle 6"/>
          <p:cNvSpPr/>
          <p:nvPr/>
        </p:nvSpPr>
        <p:spPr>
          <a:xfrm>
            <a:off x="1061864" y="4075607"/>
            <a:ext cx="4302781" cy="2769989"/>
          </a:xfrm>
          <a:prstGeom prst="rect">
            <a:avLst/>
          </a:prstGeom>
        </p:spPr>
        <p:txBody>
          <a:bodyPr wrap="none">
            <a:spAutoFit/>
          </a:bodyPr>
          <a:lstStyle/>
          <a:p>
            <a:r>
              <a:rPr lang="en-US" sz="2400" b="1" u="sng" dirty="0" smtClean="0">
                <a:solidFill>
                  <a:srgbClr val="FFCCFF"/>
                </a:solidFill>
                <a:latin typeface="Calisto MT" panose="02040603050505030304" pitchFamily="18" charset="0"/>
              </a:rPr>
              <a:t>Under the Guidance of</a:t>
            </a:r>
            <a:r>
              <a:rPr lang="en-US" sz="2400" b="1" dirty="0" smtClean="0">
                <a:solidFill>
                  <a:srgbClr val="FFCCFF"/>
                </a:solidFill>
                <a:latin typeface="Calisto MT" panose="02040603050505030304" pitchFamily="18" charset="0"/>
              </a:rPr>
              <a:t> : </a:t>
            </a:r>
          </a:p>
          <a:p>
            <a:endParaRPr lang="en-US" b="1" dirty="0" smtClean="0">
              <a:solidFill>
                <a:srgbClr val="FFCCFF"/>
              </a:solidFill>
              <a:latin typeface="Calisto MT" panose="02040603050505030304" pitchFamily="18" charset="0"/>
            </a:endParaRPr>
          </a:p>
          <a:p>
            <a:pPr>
              <a:lnSpc>
                <a:spcPct val="150000"/>
              </a:lnSpc>
            </a:pPr>
            <a:r>
              <a:rPr lang="en-US" sz="2000" dirty="0" smtClean="0">
                <a:solidFill>
                  <a:srgbClr val="FFFFCC"/>
                </a:solidFill>
                <a:latin typeface="Sitka Heading" panose="02000505000000020004" pitchFamily="2" charset="0"/>
                <a:cs typeface="Microsoft Uighur" panose="02000000000000000000" pitchFamily="2" charset="-78"/>
              </a:rPr>
              <a:t>“Umesha D K”</a:t>
            </a:r>
          </a:p>
          <a:p>
            <a:pPr>
              <a:lnSpc>
                <a:spcPct val="150000"/>
              </a:lnSpc>
            </a:pPr>
            <a:r>
              <a:rPr lang="en-US" sz="2000" dirty="0" smtClean="0">
                <a:solidFill>
                  <a:schemeClr val="bg1"/>
                </a:solidFill>
                <a:latin typeface="Sitka Heading" panose="02000505000000020004" pitchFamily="2" charset="0"/>
                <a:cs typeface="Microsoft Uighur" panose="02000000000000000000" pitchFamily="2" charset="-78"/>
              </a:rPr>
              <a:t> </a:t>
            </a:r>
            <a:r>
              <a:rPr lang="en-US" dirty="0" smtClean="0">
                <a:latin typeface="Sitka Heading" panose="02000505000000020004" pitchFamily="2" charset="0"/>
                <a:cs typeface="Microsoft Uighur" panose="02000000000000000000" pitchFamily="2" charset="-78"/>
              </a:rPr>
              <a:t>Lecture, department of CS&amp;E,</a:t>
            </a:r>
          </a:p>
          <a:p>
            <a:pPr>
              <a:lnSpc>
                <a:spcPct val="150000"/>
              </a:lnSpc>
            </a:pPr>
            <a:r>
              <a:rPr lang="en-US" dirty="0" smtClean="0">
                <a:latin typeface="Sitka Heading" panose="02000505000000020004" pitchFamily="2" charset="0"/>
                <a:cs typeface="Microsoft Uighur" panose="02000000000000000000" pitchFamily="2" charset="-78"/>
              </a:rPr>
              <a:t>  Shivasharane Akkamahadevi Government</a:t>
            </a:r>
          </a:p>
          <a:p>
            <a:pPr>
              <a:lnSpc>
                <a:spcPct val="150000"/>
              </a:lnSpc>
            </a:pPr>
            <a:r>
              <a:rPr lang="en-US" dirty="0" smtClean="0">
                <a:latin typeface="Sitka Heading" panose="02000505000000020004" pitchFamily="2" charset="0"/>
                <a:cs typeface="Microsoft Uighur" panose="02000000000000000000" pitchFamily="2" charset="-78"/>
              </a:rPr>
              <a:t>  Women’s Polytechnic Shiralakoppa</a:t>
            </a:r>
          </a:p>
          <a:p>
            <a:endParaRPr lang="en-US" dirty="0"/>
          </a:p>
        </p:txBody>
      </p:sp>
      <p:sp>
        <p:nvSpPr>
          <p:cNvPr id="8" name="Rectangle 7"/>
          <p:cNvSpPr/>
          <p:nvPr/>
        </p:nvSpPr>
        <p:spPr>
          <a:xfrm>
            <a:off x="9157141" y="4140261"/>
            <a:ext cx="2192395" cy="461665"/>
          </a:xfrm>
          <a:prstGeom prst="rect">
            <a:avLst/>
          </a:prstGeom>
        </p:spPr>
        <p:txBody>
          <a:bodyPr wrap="none">
            <a:spAutoFit/>
          </a:bodyPr>
          <a:lstStyle/>
          <a:p>
            <a:r>
              <a:rPr lang="en-US" sz="2400" b="1" u="sng" dirty="0" smtClean="0">
                <a:solidFill>
                  <a:srgbClr val="FFCCFF"/>
                </a:solidFill>
                <a:latin typeface="Bell MT" panose="02020503060305020303" pitchFamily="18" charset="0"/>
              </a:rPr>
              <a:t>Presented </a:t>
            </a:r>
            <a:r>
              <a:rPr lang="en-US" sz="2400" u="sng" dirty="0" smtClean="0">
                <a:solidFill>
                  <a:srgbClr val="FFCCFF"/>
                </a:solidFill>
                <a:latin typeface="Bell MT" panose="02020503060305020303" pitchFamily="18" charset="0"/>
              </a:rPr>
              <a:t>B</a:t>
            </a:r>
            <a:r>
              <a:rPr lang="en-US" sz="2400" b="1" u="sng" dirty="0" smtClean="0">
                <a:solidFill>
                  <a:srgbClr val="FFCCFF"/>
                </a:solidFill>
                <a:latin typeface="Bell MT" panose="02020503060305020303" pitchFamily="18" charset="0"/>
              </a:rPr>
              <a:t>y</a:t>
            </a:r>
            <a:r>
              <a:rPr lang="en-US" sz="2400" b="1" dirty="0" smtClean="0">
                <a:solidFill>
                  <a:srgbClr val="FFCCFF"/>
                </a:solidFill>
                <a:latin typeface="Bell MT" panose="02020503060305020303" pitchFamily="18" charset="0"/>
              </a:rPr>
              <a:t> :</a:t>
            </a:r>
            <a:r>
              <a:rPr lang="en-US" sz="2400" b="1" u="sng" dirty="0" smtClean="0">
                <a:solidFill>
                  <a:srgbClr val="FFCCFF"/>
                </a:solidFill>
                <a:latin typeface="Bell MT" panose="02020503060305020303" pitchFamily="18" charset="0"/>
              </a:rPr>
              <a:t> </a:t>
            </a:r>
            <a:endParaRPr lang="en-US" sz="2400" b="1" u="sng" dirty="0">
              <a:solidFill>
                <a:srgbClr val="FFCCFF"/>
              </a:solidFill>
              <a:latin typeface="Bell MT" panose="02020503060305020303" pitchFamily="18" charset="0"/>
            </a:endParaRPr>
          </a:p>
        </p:txBody>
      </p:sp>
      <p:sp>
        <p:nvSpPr>
          <p:cNvPr id="10" name="Rectangle 9"/>
          <p:cNvSpPr/>
          <p:nvPr/>
        </p:nvSpPr>
        <p:spPr>
          <a:xfrm>
            <a:off x="9005453" y="4778151"/>
            <a:ext cx="3722255" cy="836126"/>
          </a:xfrm>
          <a:prstGeom prst="rect">
            <a:avLst/>
          </a:prstGeom>
        </p:spPr>
        <p:txBody>
          <a:bodyPr wrap="square">
            <a:spAutoFit/>
          </a:bodyPr>
          <a:lstStyle/>
          <a:p>
            <a:pPr>
              <a:spcBef>
                <a:spcPts val="1000"/>
              </a:spcBef>
            </a:pPr>
            <a:r>
              <a:rPr lang="en-US" dirty="0" smtClean="0">
                <a:solidFill>
                  <a:schemeClr val="bg1"/>
                </a:solidFill>
                <a:latin typeface="Bell MT" panose="02020503060305020303" pitchFamily="18" charset="0"/>
                <a:ea typeface="+mn-lt"/>
                <a:cs typeface="+mn-lt"/>
              </a:rPr>
              <a:t> </a:t>
            </a:r>
            <a:r>
              <a:rPr lang="en-US" sz="2000" dirty="0" smtClean="0">
                <a:latin typeface="Bell MT" panose="02020503060305020303" pitchFamily="18" charset="0"/>
                <a:ea typeface="+mn-lt"/>
                <a:cs typeface="+mn-lt"/>
              </a:rPr>
              <a:t>Arpitha S</a:t>
            </a:r>
            <a:endParaRPr lang="en-US" sz="2000" dirty="0" smtClean="0">
              <a:solidFill>
                <a:schemeClr val="bg1"/>
              </a:solidFill>
              <a:latin typeface="Bell MT" panose="02020503060305020303" pitchFamily="18" charset="0"/>
              <a:ea typeface="+mn-lt"/>
              <a:cs typeface="+mn-lt"/>
            </a:endParaRPr>
          </a:p>
          <a:p>
            <a:pPr>
              <a:spcBef>
                <a:spcPts val="1000"/>
              </a:spcBef>
            </a:pPr>
            <a:r>
              <a:rPr lang="en-US" sz="2000" dirty="0" smtClean="0">
                <a:solidFill>
                  <a:schemeClr val="bg1"/>
                </a:solidFill>
                <a:latin typeface="Bell MT" panose="02020503060305020303" pitchFamily="18" charset="0"/>
                <a:ea typeface="+mn-lt"/>
                <a:cs typeface="+mn-lt"/>
              </a:rPr>
              <a:t> </a:t>
            </a:r>
            <a:r>
              <a:rPr lang="en-US" sz="2000" dirty="0" smtClean="0">
                <a:latin typeface="Bell MT" panose="02020503060305020303" pitchFamily="18" charset="0"/>
                <a:ea typeface="+mn-lt"/>
                <a:cs typeface="+mn-lt"/>
              </a:rPr>
              <a:t>Sushmitha R S</a:t>
            </a:r>
            <a:endParaRPr lang="en-US" sz="2000" dirty="0">
              <a:solidFill>
                <a:schemeClr val="bg1"/>
              </a:solidFill>
              <a:latin typeface="Bell MT" panose="02020503060305020303" pitchFamily="18" charset="0"/>
              <a:ea typeface="+mn-lt"/>
              <a:cs typeface="+mn-lt"/>
            </a:endParaRPr>
          </a:p>
        </p:txBody>
      </p:sp>
      <p:sp>
        <p:nvSpPr>
          <p:cNvPr id="11" name="Rectangle 10"/>
          <p:cNvSpPr/>
          <p:nvPr/>
        </p:nvSpPr>
        <p:spPr>
          <a:xfrm>
            <a:off x="8017163" y="5562753"/>
            <a:ext cx="3953163" cy="886333"/>
          </a:xfrm>
          <a:prstGeom prst="rect">
            <a:avLst/>
          </a:prstGeom>
        </p:spPr>
        <p:txBody>
          <a:bodyPr wrap="square">
            <a:spAutoFit/>
          </a:bodyPr>
          <a:lstStyle/>
          <a:p>
            <a:pPr algn="ctr">
              <a:lnSpc>
                <a:spcPct val="150000"/>
              </a:lnSpc>
            </a:pPr>
            <a:r>
              <a:rPr lang="en-US" dirty="0" smtClean="0">
                <a:latin typeface="Bell MT" panose="02020503060305020303" pitchFamily="18" charset="0"/>
              </a:rPr>
              <a:t>VI – Sem, CS&amp;E, </a:t>
            </a:r>
          </a:p>
          <a:p>
            <a:pPr algn="ctr">
              <a:lnSpc>
                <a:spcPct val="150000"/>
              </a:lnSpc>
            </a:pPr>
            <a:r>
              <a:rPr lang="en-US" dirty="0" smtClean="0">
                <a:latin typeface="Bell MT" panose="02020503060305020303" pitchFamily="18" charset="0"/>
              </a:rPr>
              <a:t>             SAGWPT Shiralakoppa.</a:t>
            </a:r>
            <a:endParaRPr lang="en-US" dirty="0">
              <a:latin typeface="Bell MT" panose="020205030603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99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bg/>
                                          </p:spTgt>
                                        </p:tgtEl>
                                        <p:attrNameLst>
                                          <p:attrName>style.visibility</p:attrName>
                                        </p:attrNameLst>
                                      </p:cBhvr>
                                      <p:to>
                                        <p:strVal val="visible"/>
                                      </p:to>
                                    </p:set>
                                    <p:animEffect transition="in" filter="fade">
                                      <p:cBhvr>
                                        <p:cTn id="10" dur="500"/>
                                        <p:tgtEl>
                                          <p:spTgt spid="6">
                                            <p:bg/>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15" name="Google Shape;116;p15"/>
          <p:cNvGrpSpPr/>
          <p:nvPr/>
        </p:nvGrpSpPr>
        <p:grpSpPr>
          <a:xfrm>
            <a:off x="6018553" y="1066685"/>
            <a:ext cx="487680" cy="513238"/>
            <a:chOff x="0" y="0"/>
            <a:chExt cx="812800" cy="993508"/>
          </a:xfrm>
        </p:grpSpPr>
        <p:sp>
          <p:nvSpPr>
            <p:cNvPr id="117" name="Google Shape;117;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18" name="Google Shape;118;p15"/>
            <p:cNvSpPr txBox="1"/>
            <p:nvPr/>
          </p:nvSpPr>
          <p:spPr>
            <a:xfrm>
              <a:off x="142523" y="285483"/>
              <a:ext cx="584200" cy="708025"/>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1500" dirty="0">
                  <a:latin typeface="Libre Franklin Light"/>
                  <a:ea typeface="Libre Franklin Light"/>
                  <a:cs typeface="Microsoft Uighur" panose="02000000000000000000" pitchFamily="2" charset="-78"/>
                  <a:sym typeface="Libre Franklin Light"/>
                </a:rPr>
                <a:t>01.</a:t>
              </a:r>
              <a:endParaRPr sz="1500" dirty="0"/>
            </a:p>
          </p:txBody>
        </p:sp>
      </p:grpSp>
      <p:sp>
        <p:nvSpPr>
          <p:cNvPr id="126" name="Google Shape;126;p15"/>
          <p:cNvSpPr/>
          <p:nvPr/>
        </p:nvSpPr>
        <p:spPr>
          <a:xfrm>
            <a:off x="955751" y="0"/>
            <a:ext cx="4403879" cy="6470267"/>
          </a:xfrm>
          <a:custGeom>
            <a:avLst/>
            <a:gdLst/>
            <a:ahLst/>
            <a:cxnLst/>
            <a:rect l="l" t="t" r="r" b="b"/>
            <a:pathLst>
              <a:path w="606628" h="891270" extrusionOk="0">
                <a:moveTo>
                  <a:pt x="606628" y="0"/>
                </a:moveTo>
                <a:lnTo>
                  <a:pt x="606628" y="776970"/>
                </a:lnTo>
                <a:lnTo>
                  <a:pt x="303314" y="891270"/>
                </a:lnTo>
                <a:lnTo>
                  <a:pt x="0" y="776970"/>
                </a:lnTo>
                <a:lnTo>
                  <a:pt x="0" y="0"/>
                </a:lnTo>
                <a:lnTo>
                  <a:pt x="606628" y="0"/>
                </a:lnTo>
                <a:close/>
              </a:path>
            </a:pathLst>
          </a:custGeom>
          <a:solidFill>
            <a:schemeClr val="tx2">
              <a:lumMod val="90000"/>
            </a:schemeClr>
          </a:solidFill>
          <a:ln>
            <a:noFill/>
          </a:ln>
        </p:spPr>
        <p:txBody>
          <a:bodyPr lIns="60954" tIns="30477" rIns="60954" bIns="30477"/>
          <a:lstStyle/>
          <a:p>
            <a:endParaRPr lang="en-US" dirty="0"/>
          </a:p>
        </p:txBody>
      </p:sp>
      <p:sp>
        <p:nvSpPr>
          <p:cNvPr id="134" name="Google Shape;134;p15"/>
          <p:cNvSpPr txBox="1"/>
          <p:nvPr/>
        </p:nvSpPr>
        <p:spPr>
          <a:xfrm>
            <a:off x="1242040" y="3029023"/>
            <a:ext cx="4214805" cy="1846659"/>
          </a:xfrm>
          <a:prstGeom prst="rect">
            <a:avLst/>
          </a:prstGeom>
          <a:noFill/>
          <a:ln>
            <a:noFill/>
          </a:ln>
        </p:spPr>
        <p:txBody>
          <a:bodyPr spcFirstLastPara="1" wrap="square" lIns="0" tIns="0" rIns="0" bIns="0" anchor="t" anchorCtr="0">
            <a:spAutoFit/>
          </a:bodyPr>
          <a:lstStyle/>
          <a:p>
            <a:pPr algn="ctr">
              <a:lnSpc>
                <a:spcPct val="120000"/>
              </a:lnSpc>
            </a:pPr>
            <a:r>
              <a:rPr lang="en-US" sz="5000" b="1" dirty="0">
                <a:solidFill>
                  <a:srgbClr val="002060"/>
                </a:solidFill>
                <a:latin typeface="Times New Roman" pitchFamily="18" charset="0"/>
                <a:ea typeface="Libre Baskerville"/>
                <a:cs typeface="Times New Roman" pitchFamily="18" charset="0"/>
                <a:sym typeface="Libre Baskerville"/>
              </a:rPr>
              <a:t>Table of </a:t>
            </a:r>
            <a:endParaRPr b="1" dirty="0">
              <a:solidFill>
                <a:srgbClr val="002060"/>
              </a:solidFill>
              <a:latin typeface="Times New Roman" pitchFamily="18" charset="0"/>
              <a:cs typeface="Times New Roman" pitchFamily="18" charset="0"/>
            </a:endParaRPr>
          </a:p>
          <a:p>
            <a:pPr algn="ctr">
              <a:lnSpc>
                <a:spcPct val="120000"/>
              </a:lnSpc>
            </a:pPr>
            <a:r>
              <a:rPr lang="en-US" sz="5000" b="1" dirty="0">
                <a:solidFill>
                  <a:srgbClr val="002060"/>
                </a:solidFill>
                <a:latin typeface="Times New Roman" pitchFamily="18" charset="0"/>
                <a:ea typeface="Libre Baskerville"/>
                <a:cs typeface="Times New Roman" pitchFamily="18" charset="0"/>
                <a:sym typeface="Libre Baskerville"/>
              </a:rPr>
              <a:t>Contents</a:t>
            </a:r>
            <a:endParaRPr b="1" dirty="0">
              <a:solidFill>
                <a:srgbClr val="002060"/>
              </a:solidFill>
              <a:latin typeface="Times New Roman" pitchFamily="18" charset="0"/>
              <a:cs typeface="Times New Roman" pitchFamily="18" charset="0"/>
            </a:endParaRPr>
          </a:p>
        </p:txBody>
      </p:sp>
      <p:cxnSp>
        <p:nvCxnSpPr>
          <p:cNvPr id="135" name="Google Shape;135;p15"/>
          <p:cNvCxnSpPr/>
          <p:nvPr/>
        </p:nvCxnSpPr>
        <p:spPr>
          <a:xfrm rot="5400000">
            <a:off x="1980557" y="1339250"/>
            <a:ext cx="2678501" cy="0"/>
          </a:xfrm>
          <a:prstGeom prst="straightConnector1">
            <a:avLst/>
          </a:prstGeom>
          <a:noFill/>
          <a:ln w="38100" cap="flat" cmpd="sng">
            <a:solidFill>
              <a:srgbClr val="002060"/>
            </a:solidFill>
            <a:prstDash val="solid"/>
            <a:round/>
            <a:headEnd type="none" w="sm" len="sm"/>
            <a:tailEnd type="none" w="sm" len="sm"/>
          </a:ln>
        </p:spPr>
      </p:cxnSp>
      <p:sp>
        <p:nvSpPr>
          <p:cNvPr id="2" name="TextBox 1"/>
          <p:cNvSpPr txBox="1"/>
          <p:nvPr/>
        </p:nvSpPr>
        <p:spPr>
          <a:xfrm>
            <a:off x="6763842" y="1002261"/>
            <a:ext cx="1133003" cy="430887"/>
          </a:xfrm>
          <a:prstGeom prst="rect">
            <a:avLst/>
          </a:prstGeom>
          <a:noFill/>
        </p:spPr>
        <p:txBody>
          <a:bodyPr wrap="none" lIns="60954" tIns="30477" rIns="60954" bIns="30477" rtlCol="0">
            <a:spAutoFit/>
          </a:bodyPr>
          <a:lstStyle/>
          <a:p>
            <a:r>
              <a:rPr lang="en-US" sz="2400" dirty="0">
                <a:latin typeface="Goudy Old Style" panose="02020502050305020303" pitchFamily="18" charset="0"/>
                <a:cs typeface="Microsoft Uighur" panose="02000000000000000000" pitchFamily="2" charset="-78"/>
              </a:rPr>
              <a:t>Abstract</a:t>
            </a:r>
          </a:p>
        </p:txBody>
      </p:sp>
      <p:sp>
        <p:nvSpPr>
          <p:cNvPr id="3" name="TextBox 2"/>
          <p:cNvSpPr txBox="1"/>
          <p:nvPr/>
        </p:nvSpPr>
        <p:spPr>
          <a:xfrm>
            <a:off x="6741194" y="1467675"/>
            <a:ext cx="3020291" cy="430887"/>
          </a:xfrm>
          <a:prstGeom prst="rect">
            <a:avLst/>
          </a:prstGeom>
          <a:noFill/>
        </p:spPr>
        <p:txBody>
          <a:bodyPr wrap="square" lIns="60954" tIns="30477" rIns="60954" bIns="30477" rtlCol="0">
            <a:spAutoFit/>
          </a:bodyPr>
          <a:lstStyle/>
          <a:p>
            <a:r>
              <a:rPr lang="en-US" sz="2400" dirty="0">
                <a:latin typeface="Goudy Old Style" panose="02020502050305020303" pitchFamily="18" charset="0"/>
                <a:cs typeface="Microsoft Uighur" panose="02000000000000000000" pitchFamily="2" charset="-78"/>
              </a:rPr>
              <a:t>Introduction</a:t>
            </a:r>
          </a:p>
        </p:txBody>
      </p:sp>
      <p:sp>
        <p:nvSpPr>
          <p:cNvPr id="4" name="TextBox 3"/>
          <p:cNvSpPr txBox="1"/>
          <p:nvPr/>
        </p:nvSpPr>
        <p:spPr>
          <a:xfrm>
            <a:off x="6754606" y="2021094"/>
            <a:ext cx="2460289" cy="430887"/>
          </a:xfrm>
          <a:prstGeom prst="rect">
            <a:avLst/>
          </a:prstGeom>
          <a:noFill/>
        </p:spPr>
        <p:txBody>
          <a:bodyPr wrap="none" lIns="60954" tIns="30477" rIns="60954" bIns="30477" rtlCol="0">
            <a:spAutoFit/>
          </a:bodyPr>
          <a:lstStyle/>
          <a:p>
            <a:r>
              <a:rPr lang="en-US" sz="2400" dirty="0">
                <a:latin typeface="Goudy Old Style" panose="02020502050305020303" pitchFamily="18" charset="0"/>
                <a:cs typeface="Microsoft Uighur" panose="02000000000000000000" pitchFamily="2" charset="-78"/>
              </a:rPr>
              <a:t>Problem Statement</a:t>
            </a:r>
          </a:p>
        </p:txBody>
      </p:sp>
      <p:sp>
        <p:nvSpPr>
          <p:cNvPr id="5" name="TextBox 4"/>
          <p:cNvSpPr txBox="1"/>
          <p:nvPr/>
        </p:nvSpPr>
        <p:spPr>
          <a:xfrm>
            <a:off x="6741194" y="2572224"/>
            <a:ext cx="1382002" cy="430887"/>
          </a:xfrm>
          <a:prstGeom prst="rect">
            <a:avLst/>
          </a:prstGeom>
          <a:noFill/>
        </p:spPr>
        <p:txBody>
          <a:bodyPr wrap="none" lIns="60954" tIns="30477" rIns="60954" bIns="30477" rtlCol="0">
            <a:spAutoFit/>
          </a:bodyPr>
          <a:lstStyle/>
          <a:p>
            <a:r>
              <a:rPr lang="en-US" sz="2400" dirty="0">
                <a:latin typeface="Goudy Old Style" panose="02020502050305020303" pitchFamily="18" charset="0"/>
                <a:cs typeface="Microsoft Uighur" panose="02000000000000000000" pitchFamily="2" charset="-78"/>
              </a:rPr>
              <a:t>Objectives</a:t>
            </a:r>
          </a:p>
        </p:txBody>
      </p:sp>
      <p:sp>
        <p:nvSpPr>
          <p:cNvPr id="6" name="TextBox 5"/>
          <p:cNvSpPr txBox="1"/>
          <p:nvPr/>
        </p:nvSpPr>
        <p:spPr>
          <a:xfrm>
            <a:off x="6741194" y="3106492"/>
            <a:ext cx="1821256" cy="430881"/>
          </a:xfrm>
          <a:prstGeom prst="rect">
            <a:avLst/>
          </a:prstGeom>
          <a:noFill/>
        </p:spPr>
        <p:txBody>
          <a:bodyPr wrap="none" lIns="60954" tIns="30477" rIns="60954" bIns="30477" rtlCol="0">
            <a:spAutoFit/>
          </a:bodyPr>
          <a:lstStyle/>
          <a:p>
            <a:r>
              <a:rPr lang="en-US" sz="2400" dirty="0" smtClean="0">
                <a:latin typeface="Goudy Old Style" panose="02020502050305020303" pitchFamily="18" charset="0"/>
                <a:cs typeface="Microsoft Uighur" panose="02000000000000000000" pitchFamily="2" charset="-78"/>
              </a:rPr>
              <a:t>Requirements</a:t>
            </a:r>
            <a:endParaRPr lang="en-US" sz="2400" dirty="0">
              <a:latin typeface="Goudy Old Style" panose="02020502050305020303" pitchFamily="18" charset="0"/>
              <a:cs typeface="Microsoft Uighur" panose="02000000000000000000" pitchFamily="2" charset="-78"/>
            </a:endParaRPr>
          </a:p>
        </p:txBody>
      </p:sp>
      <p:sp>
        <p:nvSpPr>
          <p:cNvPr id="7" name="TextBox 6"/>
          <p:cNvSpPr txBox="1"/>
          <p:nvPr/>
        </p:nvSpPr>
        <p:spPr>
          <a:xfrm>
            <a:off x="6763057" y="3713676"/>
            <a:ext cx="2095754" cy="800213"/>
          </a:xfrm>
          <a:prstGeom prst="rect">
            <a:avLst/>
          </a:prstGeom>
          <a:noFill/>
        </p:spPr>
        <p:txBody>
          <a:bodyPr wrap="none" lIns="60954" tIns="30477" rIns="60954" bIns="30477" rtlCol="0">
            <a:spAutoFit/>
          </a:bodyPr>
          <a:lstStyle/>
          <a:p>
            <a:r>
              <a:rPr lang="en-US" sz="2400" dirty="0" smtClean="0">
                <a:latin typeface="Goudy Old Style" panose="02020502050305020303" pitchFamily="18" charset="0"/>
                <a:cs typeface="Microsoft Uighur" panose="02000000000000000000" pitchFamily="2" charset="-78"/>
              </a:rPr>
              <a:t>Implementation</a:t>
            </a:r>
          </a:p>
          <a:p>
            <a:endParaRPr lang="en-US" sz="2400" dirty="0">
              <a:solidFill>
                <a:schemeClr val="bg1"/>
              </a:solidFill>
              <a:latin typeface="Goudy Old Style" panose="02020502050305020303" pitchFamily="18" charset="0"/>
              <a:cs typeface="Microsoft Uighur" panose="02000000000000000000" pitchFamily="2" charset="-78"/>
            </a:endParaRPr>
          </a:p>
        </p:txBody>
      </p:sp>
      <p:sp>
        <p:nvSpPr>
          <p:cNvPr id="8" name="TextBox 7"/>
          <p:cNvSpPr txBox="1"/>
          <p:nvPr/>
        </p:nvSpPr>
        <p:spPr>
          <a:xfrm>
            <a:off x="6719175" y="4250267"/>
            <a:ext cx="4447917" cy="800213"/>
          </a:xfrm>
          <a:prstGeom prst="rect">
            <a:avLst/>
          </a:prstGeom>
          <a:noFill/>
        </p:spPr>
        <p:txBody>
          <a:bodyPr wrap="square" lIns="60954" tIns="30477" rIns="60954" bIns="30477" rtlCol="0">
            <a:spAutoFit/>
          </a:bodyPr>
          <a:lstStyle/>
          <a:p>
            <a:r>
              <a:rPr lang="en-US" sz="2400" dirty="0" smtClean="0">
                <a:latin typeface="Goudy Old Style" panose="02020502050305020303" pitchFamily="18" charset="0"/>
                <a:cs typeface="Microsoft Uighur" panose="02000000000000000000" pitchFamily="2" charset="-78"/>
              </a:rPr>
              <a:t>Testing</a:t>
            </a:r>
          </a:p>
          <a:p>
            <a:endParaRPr lang="en-US" sz="2400" dirty="0">
              <a:solidFill>
                <a:schemeClr val="bg1"/>
              </a:solidFill>
              <a:latin typeface="Goudy Old Style" panose="02020502050305020303" pitchFamily="18" charset="0"/>
              <a:cs typeface="Microsoft Uighur" panose="02000000000000000000" pitchFamily="2" charset="-78"/>
            </a:endParaRPr>
          </a:p>
        </p:txBody>
      </p:sp>
      <p:sp>
        <p:nvSpPr>
          <p:cNvPr id="9" name="TextBox 8"/>
          <p:cNvSpPr txBox="1"/>
          <p:nvPr/>
        </p:nvSpPr>
        <p:spPr>
          <a:xfrm>
            <a:off x="6743219" y="4697384"/>
            <a:ext cx="123163" cy="430881"/>
          </a:xfrm>
          <a:prstGeom prst="rect">
            <a:avLst/>
          </a:prstGeom>
          <a:noFill/>
        </p:spPr>
        <p:txBody>
          <a:bodyPr wrap="none" lIns="60954" tIns="30477" rIns="60954" bIns="30477" rtlCol="0">
            <a:spAutoFit/>
          </a:bodyPr>
          <a:lstStyle/>
          <a:p>
            <a:endParaRPr lang="en-US" sz="2400" dirty="0">
              <a:solidFill>
                <a:schemeClr val="bg1"/>
              </a:solidFill>
              <a:latin typeface="Goudy Old Style" panose="02020502050305020303" pitchFamily="18" charset="0"/>
              <a:cs typeface="Microsoft Uighur" panose="02000000000000000000" pitchFamily="2" charset="-78"/>
            </a:endParaRPr>
          </a:p>
        </p:txBody>
      </p:sp>
      <p:grpSp>
        <p:nvGrpSpPr>
          <p:cNvPr id="16" name="Google Shape;116;p15"/>
          <p:cNvGrpSpPr/>
          <p:nvPr/>
        </p:nvGrpSpPr>
        <p:grpSpPr>
          <a:xfrm>
            <a:off x="6044710" y="1580164"/>
            <a:ext cx="487680" cy="365760"/>
            <a:chOff x="0" y="-9525"/>
            <a:chExt cx="812800" cy="708025"/>
          </a:xfrm>
        </p:grpSpPr>
        <p:sp>
          <p:nvSpPr>
            <p:cNvPr id="90" name="Google Shape;117;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91" name="Google Shape;118;p15"/>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1300" dirty="0">
                  <a:latin typeface="Libre Franklin Light"/>
                  <a:ea typeface="Libre Franklin Light"/>
                  <a:cs typeface="Libre Franklin Light"/>
                  <a:sym typeface="Libre Franklin Light"/>
                </a:rPr>
                <a:t>02</a:t>
              </a:r>
              <a:r>
                <a:rPr lang="en-US" sz="1600" dirty="0">
                  <a:latin typeface="Libre Franklin Light"/>
                  <a:ea typeface="Libre Franklin Light"/>
                  <a:cs typeface="Libre Franklin Light"/>
                  <a:sym typeface="Libre Franklin Light"/>
                </a:rPr>
                <a:t>.</a:t>
              </a:r>
              <a:endParaRPr sz="1600" dirty="0"/>
            </a:p>
          </p:txBody>
        </p:sp>
      </p:grpSp>
      <p:grpSp>
        <p:nvGrpSpPr>
          <p:cNvPr id="18" name="Google Shape;116;p15"/>
          <p:cNvGrpSpPr/>
          <p:nvPr/>
        </p:nvGrpSpPr>
        <p:grpSpPr>
          <a:xfrm>
            <a:off x="6051038" y="2131708"/>
            <a:ext cx="487680" cy="365760"/>
            <a:chOff x="0" y="-9525"/>
            <a:chExt cx="812800" cy="708025"/>
          </a:xfrm>
        </p:grpSpPr>
        <p:sp>
          <p:nvSpPr>
            <p:cNvPr id="102" name="Google Shape;117;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03" name="Google Shape;118;p15"/>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1300" dirty="0">
                  <a:latin typeface="Libre Franklin Light"/>
                  <a:ea typeface="Libre Franklin Light"/>
                  <a:cs typeface="Libre Franklin Light"/>
                  <a:sym typeface="Libre Franklin Light"/>
                </a:rPr>
                <a:t>03.</a:t>
              </a:r>
              <a:endParaRPr sz="1300" dirty="0"/>
            </a:p>
          </p:txBody>
        </p:sp>
      </p:grpSp>
      <p:grpSp>
        <p:nvGrpSpPr>
          <p:cNvPr id="19" name="Google Shape;116;p15"/>
          <p:cNvGrpSpPr/>
          <p:nvPr/>
        </p:nvGrpSpPr>
        <p:grpSpPr>
          <a:xfrm>
            <a:off x="6030177" y="2664902"/>
            <a:ext cx="487680" cy="365760"/>
            <a:chOff x="0" y="-9525"/>
            <a:chExt cx="812800" cy="708025"/>
          </a:xfrm>
        </p:grpSpPr>
        <p:sp>
          <p:nvSpPr>
            <p:cNvPr id="108" name="Google Shape;117;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09" name="Google Shape;118;p15"/>
            <p:cNvSpPr txBox="1"/>
            <p:nvPr/>
          </p:nvSpPr>
          <p:spPr>
            <a:xfrm>
              <a:off x="114300" y="-9525"/>
              <a:ext cx="584200" cy="708025"/>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1400" dirty="0">
                  <a:latin typeface="Libre Franklin Light"/>
                  <a:ea typeface="Libre Franklin Light"/>
                  <a:cs typeface="Libre Franklin Light"/>
                  <a:sym typeface="Libre Franklin Light"/>
                </a:rPr>
                <a:t>04.</a:t>
              </a:r>
              <a:endParaRPr sz="1400" dirty="0"/>
            </a:p>
          </p:txBody>
        </p:sp>
      </p:grpSp>
      <p:grpSp>
        <p:nvGrpSpPr>
          <p:cNvPr id="20" name="Google Shape;116;p15"/>
          <p:cNvGrpSpPr/>
          <p:nvPr/>
        </p:nvGrpSpPr>
        <p:grpSpPr>
          <a:xfrm>
            <a:off x="6051038" y="3747752"/>
            <a:ext cx="487680" cy="496306"/>
            <a:chOff x="0" y="0"/>
            <a:chExt cx="812800" cy="960732"/>
          </a:xfrm>
        </p:grpSpPr>
        <p:sp>
          <p:nvSpPr>
            <p:cNvPr id="111" name="Google Shape;117;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12" name="Google Shape;118;p15"/>
            <p:cNvSpPr txBox="1"/>
            <p:nvPr/>
          </p:nvSpPr>
          <p:spPr>
            <a:xfrm>
              <a:off x="114300" y="252707"/>
              <a:ext cx="584200" cy="708025"/>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1400" dirty="0">
                  <a:latin typeface="Libre Franklin Light"/>
                  <a:ea typeface="Libre Franklin Light"/>
                  <a:cs typeface="Libre Franklin Light"/>
                  <a:sym typeface="Libre Franklin Light"/>
                </a:rPr>
                <a:t>06</a:t>
              </a:r>
              <a:r>
                <a:rPr lang="en-US" sz="1500" dirty="0">
                  <a:latin typeface="Libre Franklin Light"/>
                  <a:ea typeface="Libre Franklin Light"/>
                  <a:cs typeface="Libre Franklin Light"/>
                  <a:sym typeface="Libre Franklin Light"/>
                </a:rPr>
                <a:t>.</a:t>
              </a:r>
              <a:endParaRPr sz="1500" dirty="0"/>
            </a:p>
          </p:txBody>
        </p:sp>
      </p:grpSp>
      <p:grpSp>
        <p:nvGrpSpPr>
          <p:cNvPr id="22" name="Google Shape;116;p15"/>
          <p:cNvGrpSpPr/>
          <p:nvPr/>
        </p:nvGrpSpPr>
        <p:grpSpPr>
          <a:xfrm>
            <a:off x="6051038" y="3236175"/>
            <a:ext cx="487680" cy="504773"/>
            <a:chOff x="0" y="0"/>
            <a:chExt cx="812800" cy="977123"/>
          </a:xfrm>
        </p:grpSpPr>
        <p:sp>
          <p:nvSpPr>
            <p:cNvPr id="140" name="Google Shape;117;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41" name="Google Shape;118;p15"/>
            <p:cNvSpPr txBox="1"/>
            <p:nvPr/>
          </p:nvSpPr>
          <p:spPr>
            <a:xfrm>
              <a:off x="71967" y="269097"/>
              <a:ext cx="584200" cy="708026"/>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1400" dirty="0">
                  <a:latin typeface="Libre Franklin Light"/>
                  <a:ea typeface="Libre Franklin Light"/>
                  <a:cs typeface="Libre Franklin Light"/>
                  <a:sym typeface="Libre Franklin Light"/>
                </a:rPr>
                <a:t>05</a:t>
              </a:r>
              <a:r>
                <a:rPr lang="en-US" sz="1500" dirty="0">
                  <a:latin typeface="Libre Franklin Light"/>
                  <a:ea typeface="Libre Franklin Light"/>
                  <a:cs typeface="Libre Franklin Light"/>
                  <a:sym typeface="Libre Franklin Light"/>
                </a:rPr>
                <a:t>.</a:t>
              </a:r>
              <a:endParaRPr sz="1500" dirty="0"/>
            </a:p>
          </p:txBody>
        </p:sp>
      </p:grpSp>
      <p:grpSp>
        <p:nvGrpSpPr>
          <p:cNvPr id="23" name="Google Shape;116;p15"/>
          <p:cNvGrpSpPr/>
          <p:nvPr/>
        </p:nvGrpSpPr>
        <p:grpSpPr>
          <a:xfrm>
            <a:off x="6050113" y="4310728"/>
            <a:ext cx="492557" cy="479372"/>
            <a:chOff x="0" y="1"/>
            <a:chExt cx="812800" cy="927951"/>
          </a:xfrm>
        </p:grpSpPr>
        <p:sp>
          <p:nvSpPr>
            <p:cNvPr id="143" name="Google Shape;117;p15"/>
            <p:cNvSpPr/>
            <p:nvPr/>
          </p:nvSpPr>
          <p:spPr>
            <a:xfrm>
              <a:off x="0" y="1"/>
              <a:ext cx="812800" cy="698499"/>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44" name="Google Shape;118;p15"/>
            <p:cNvSpPr txBox="1"/>
            <p:nvPr/>
          </p:nvSpPr>
          <p:spPr>
            <a:xfrm>
              <a:off x="170185" y="219927"/>
              <a:ext cx="584199" cy="708025"/>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1400" dirty="0">
                  <a:latin typeface="Libre Franklin Light" pitchFamily="2" charset="0"/>
                </a:rPr>
                <a:t>07</a:t>
              </a:r>
              <a:r>
                <a:rPr lang="en-US" sz="1600" dirty="0"/>
                <a:t>.</a:t>
              </a:r>
              <a:endParaRPr sz="1600" dirty="0"/>
            </a:p>
          </p:txBody>
        </p:sp>
      </p:grpSp>
      <p:grpSp>
        <p:nvGrpSpPr>
          <p:cNvPr id="24" name="Google Shape;116;p15"/>
          <p:cNvGrpSpPr/>
          <p:nvPr/>
        </p:nvGrpSpPr>
        <p:grpSpPr>
          <a:xfrm>
            <a:off x="6054576" y="4844535"/>
            <a:ext cx="487680" cy="462439"/>
            <a:chOff x="0" y="0"/>
            <a:chExt cx="812800" cy="895174"/>
          </a:xfrm>
        </p:grpSpPr>
        <p:sp>
          <p:nvSpPr>
            <p:cNvPr id="146" name="Google Shape;117;p15"/>
            <p:cNvSpPr/>
            <p:nvPr/>
          </p:nvSpPr>
          <p:spPr>
            <a:xfrm>
              <a:off x="0" y="0"/>
              <a:ext cx="812800" cy="698500"/>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66675" cap="flat" cmpd="sng">
              <a:solidFill>
                <a:srgbClr val="FFFFFF"/>
              </a:solidFill>
              <a:prstDash val="solid"/>
              <a:round/>
              <a:headEnd type="none" w="sm" len="sm"/>
              <a:tailEnd type="none" w="sm" len="sm"/>
            </a:ln>
          </p:spPr>
        </p:sp>
        <p:sp>
          <p:nvSpPr>
            <p:cNvPr id="147" name="Google Shape;118;p15"/>
            <p:cNvSpPr txBox="1"/>
            <p:nvPr/>
          </p:nvSpPr>
          <p:spPr>
            <a:xfrm>
              <a:off x="142520" y="187148"/>
              <a:ext cx="584200" cy="708026"/>
            </a:xfrm>
            <a:prstGeom prst="rect">
              <a:avLst/>
            </a:prstGeom>
            <a:noFill/>
            <a:ln>
              <a:noFill/>
            </a:ln>
          </p:spPr>
          <p:txBody>
            <a:bodyPr spcFirstLastPara="1" wrap="square" lIns="50800" tIns="50800" rIns="50800" bIns="50800" anchor="ctr" anchorCtr="0">
              <a:noAutofit/>
            </a:bodyPr>
            <a:lstStyle/>
            <a:p>
              <a:pPr algn="ctr">
                <a:lnSpc>
                  <a:spcPct val="120000"/>
                </a:lnSpc>
              </a:pPr>
              <a:r>
                <a:rPr lang="en-US" sz="1400" dirty="0">
                  <a:latin typeface="Libre Franklin Light"/>
                  <a:ea typeface="Libre Franklin Light"/>
                  <a:cs typeface="Libre Franklin Light"/>
                  <a:sym typeface="Libre Franklin Light"/>
                </a:rPr>
                <a:t>08</a:t>
              </a:r>
              <a:r>
                <a:rPr lang="en-US" sz="1600" dirty="0">
                  <a:latin typeface="Libre Franklin Light"/>
                  <a:ea typeface="Libre Franklin Light"/>
                  <a:cs typeface="Libre Franklin Light"/>
                  <a:sym typeface="Libre Franklin Light"/>
                </a:rPr>
                <a:t>.</a:t>
              </a:r>
              <a:endParaRPr sz="1600" dirty="0"/>
            </a:p>
          </p:txBody>
        </p:sp>
      </p:grpSp>
      <p:sp>
        <p:nvSpPr>
          <p:cNvPr id="54" name="TextBox 53"/>
          <p:cNvSpPr txBox="1"/>
          <p:nvPr/>
        </p:nvSpPr>
        <p:spPr>
          <a:xfrm>
            <a:off x="6743219" y="4817534"/>
            <a:ext cx="1541757" cy="825613"/>
          </a:xfrm>
          <a:prstGeom prst="rect">
            <a:avLst/>
          </a:prstGeom>
          <a:noFill/>
        </p:spPr>
        <p:txBody>
          <a:bodyPr wrap="square" lIns="60954" tIns="30477" rIns="60954" bIns="30477" rtlCol="0">
            <a:spAutoFit/>
          </a:bodyPr>
          <a:lstStyle/>
          <a:p>
            <a:r>
              <a:rPr lang="en-US" sz="2400" dirty="0" smtClean="0">
                <a:latin typeface="Goudy Old Style" panose="02020502050305020303" pitchFamily="18" charset="0"/>
                <a:cs typeface="Microsoft Uighur" panose="02000000000000000000" pitchFamily="2" charset="-78"/>
              </a:rPr>
              <a:t>Conclusion</a:t>
            </a:r>
          </a:p>
          <a:p>
            <a:endParaRPr lang="en-US" sz="2400" dirty="0">
              <a:latin typeface="Goudy Old Style" panose="02020502050305020303" pitchFamily="18" charset="0"/>
              <a:cs typeface="Microsoft Uighur" panose="02000000000000000000" pitchFamily="2" charset="-78"/>
            </a:endParaRPr>
          </a:p>
        </p:txBody>
      </p:sp>
    </p:spTree>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500"/>
                                        <p:tgtEl>
                                          <p:spTgt spid="134"/>
                                        </p:tgtEl>
                                      </p:cBhvr>
                                    </p:animEffect>
                                  </p:childTnLst>
                                </p:cTn>
                              </p:par>
                              <p:par>
                                <p:cTn id="8" presetID="22" presetClass="entr" presetSubtype="1"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wipe(up)">
                                      <p:cBhvr>
                                        <p:cTn id="10" dur="50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par>
                                <p:cTn id="28" presetID="22" presetClass="entr" presetSubtype="4"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4"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500"/>
                                        <p:tgtEl>
                                          <p:spTgt spid="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down)">
                                      <p:cBhvr>
                                        <p:cTn id="48" dur="500"/>
                                        <p:tgtEl>
                                          <p:spTgt spid="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00"/>
                                        <p:tgtEl>
                                          <p:spTgt spid="6"/>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down)">
                                      <p:cBhvr>
                                        <p:cTn id="54" dur="500"/>
                                        <p:tgtEl>
                                          <p:spTgt spid="7"/>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down)">
                                      <p:cBhvr>
                                        <p:cTn id="57" dur="500"/>
                                        <p:tgtEl>
                                          <p:spTgt spid="8"/>
                                        </p:tgtEl>
                                      </p:cBhvr>
                                    </p:animEffect>
                                  </p:childTnLst>
                                </p:cTn>
                              </p:par>
                              <p:par>
                                <p:cTn id="58" presetID="22" presetClass="entr" presetSubtype="4" fill="hold" grpId="0" nodeType="withEffect" nodePh="1">
                                  <p:stCondLst>
                                    <p:cond delay="0"/>
                                  </p:stCondLst>
                                  <p:endCondLst>
                                    <p:cond evt="begin" delay="0">
                                      <p:tn val="58"/>
                                    </p:cond>
                                  </p:endCondLst>
                                  <p:childTnLst>
                                    <p:set>
                                      <p:cBhvr>
                                        <p:cTn id="59" dur="1" fill="hold">
                                          <p:stCondLst>
                                            <p:cond delay="0"/>
                                          </p:stCondLst>
                                        </p:cTn>
                                        <p:tgtEl>
                                          <p:spTgt spid="9"/>
                                        </p:tgtEl>
                                        <p:attrNameLst>
                                          <p:attrName>style.visibility</p:attrName>
                                        </p:attrNameLst>
                                      </p:cBhvr>
                                      <p:to>
                                        <p:strVal val="visible"/>
                                      </p:to>
                                    </p:set>
                                    <p:animEffect transition="in" filter="wipe(down)">
                                      <p:cBhvr>
                                        <p:cTn id="60" dur="500"/>
                                        <p:tgtEl>
                                          <p:spTgt spid="9"/>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wipe(down)">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2" grpId="0"/>
      <p:bldP spid="3" grpId="0"/>
      <p:bldP spid="4" grpId="0"/>
      <p:bldP spid="5" grpId="0"/>
      <p:bldP spid="6" grpId="0"/>
      <p:bldP spid="7" grpId="0"/>
      <p:bldP spid="8" grpId="0"/>
      <p:bldP spid="9" grpId="0"/>
      <p:bldP spid="5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a:xfrm>
            <a:off x="189865" y="299085"/>
            <a:ext cx="4913630" cy="1326515"/>
          </a:xfrm>
        </p:spPr>
        <p:txBody>
          <a:bodyPr/>
          <a:lstStyle/>
          <a:p>
            <a:r>
              <a:rPr lang="en-US" dirty="0" smtClean="0">
                <a:latin typeface="Times New Roman" pitchFamily="18" charset="0"/>
                <a:cs typeface="Times New Roman" pitchFamily="18" charset="0"/>
                <a:sym typeface="+mn-ea"/>
              </a:rPr>
              <a:t>Abstract</a:t>
            </a:r>
            <a:endParaRPr lang="en-US" dirty="0">
              <a:latin typeface="Times New Roman" pitchFamily="18" charset="0"/>
              <a:cs typeface="Times New Roman" pitchFamily="18" charset="0"/>
            </a:endParaRPr>
          </a:p>
        </p:txBody>
      </p:sp>
      <p:sp>
        <p:nvSpPr>
          <p:cNvPr id="48" name="Text Placeholder 47"/>
          <p:cNvSpPr>
            <a:spLocks noGrp="1"/>
          </p:cNvSpPr>
          <p:nvPr>
            <p:ph type="body" idx="4294967295"/>
          </p:nvPr>
        </p:nvSpPr>
        <p:spPr>
          <a:xfrm>
            <a:off x="383540" y="1861820"/>
            <a:ext cx="4894580" cy="4681855"/>
          </a:xfrm>
        </p:spPr>
        <p:txBody>
          <a:bodyPr>
            <a:noAutofit/>
          </a:bodyPr>
          <a:lstStyle/>
          <a:p>
            <a:pPr marL="0" indent="0">
              <a:buNone/>
            </a:pPr>
            <a:r>
              <a:rPr lang="en-US" sz="2400" dirty="0" smtClean="0">
                <a:latin typeface="Times New Roman" pitchFamily="18" charset="0"/>
                <a:cs typeface="Times New Roman" pitchFamily="18" charset="0"/>
                <a:sym typeface="+mn-ea"/>
              </a:rPr>
              <a:t>The abstract of the P</a:t>
            </a:r>
            <a:r>
              <a:rPr lang="en-US" sz="2400" dirty="0" smtClean="0">
                <a:latin typeface="Times New Roman" pitchFamily="18" charset="0"/>
                <a:cs typeface="Times New Roman" pitchFamily="18" charset="0"/>
                <a:sym typeface="+mn-ea"/>
              </a:rPr>
              <a:t>aris house</a:t>
            </a:r>
            <a:r>
              <a:rPr lang="en-US" sz="2400" dirty="0" smtClean="0">
                <a:latin typeface="Times New Roman" pitchFamily="18" charset="0"/>
                <a:cs typeface="Times New Roman" pitchFamily="18" charset="0"/>
                <a:sym typeface="+mn-ea"/>
              </a:rPr>
              <a:t> </a:t>
            </a:r>
            <a:r>
              <a:rPr lang="en-US" sz="2400" dirty="0" smtClean="0">
                <a:latin typeface="Times New Roman" pitchFamily="18" charset="0"/>
                <a:cs typeface="Times New Roman" pitchFamily="18" charset="0"/>
                <a:sym typeface="+mn-ea"/>
              </a:rPr>
              <a:t>price prediction project for properties in Paris involves using machine learning algorithms to develop a predictive model that can estimate the prices of properties in the city based on various features such as  Square meter, Number of rooms, floors, Category and so on.</a:t>
            </a:r>
            <a:endParaRPr lang="en-US" sz="2400" dirty="0">
              <a:latin typeface="Times New Roman" pitchFamily="18" charset="0"/>
              <a:cs typeface="Times New Roman" pitchFamily="18" charset="0"/>
            </a:endParaRPr>
          </a:p>
          <a:p>
            <a:endParaRPr lang="en-US" sz="2400" dirty="0"/>
          </a:p>
        </p:txBody>
      </p:sp>
      <p:grpSp>
        <p:nvGrpSpPr>
          <p:cNvPr id="46" name="Group 45"/>
          <p:cNvGrpSpPr/>
          <p:nvPr/>
        </p:nvGrpSpPr>
        <p:grpSpPr>
          <a:xfrm>
            <a:off x="5449454" y="110836"/>
            <a:ext cx="6620995" cy="6747164"/>
            <a:chOff x="5449454" y="110836"/>
            <a:chExt cx="6620995" cy="6747164"/>
          </a:xfrm>
          <a:blipFill>
            <a:blip r:embed="rId3"/>
            <a:stretch>
              <a:fillRect/>
            </a:stretch>
          </a:blipFill>
        </p:grpSpPr>
        <p:sp>
          <p:nvSpPr>
            <p:cNvPr id="2" name="Hexagon 1"/>
            <p:cNvSpPr/>
            <p:nvPr/>
          </p:nvSpPr>
          <p:spPr>
            <a:xfrm>
              <a:off x="6400799" y="2613891"/>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p:cNvSpPr/>
            <p:nvPr/>
          </p:nvSpPr>
          <p:spPr>
            <a:xfrm>
              <a:off x="6386945" y="1611745"/>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p:cNvSpPr/>
            <p:nvPr/>
          </p:nvSpPr>
          <p:spPr>
            <a:xfrm>
              <a:off x="9190181" y="110836"/>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p:cNvSpPr/>
            <p:nvPr/>
          </p:nvSpPr>
          <p:spPr>
            <a:xfrm>
              <a:off x="8197272" y="5675745"/>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p:cNvSpPr/>
            <p:nvPr/>
          </p:nvSpPr>
          <p:spPr>
            <a:xfrm>
              <a:off x="7278255" y="5153891"/>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p:cNvSpPr/>
            <p:nvPr/>
          </p:nvSpPr>
          <p:spPr>
            <a:xfrm>
              <a:off x="7319818" y="4124036"/>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p:cNvSpPr/>
            <p:nvPr/>
          </p:nvSpPr>
          <p:spPr>
            <a:xfrm>
              <a:off x="7315200" y="3121891"/>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p:cNvSpPr/>
            <p:nvPr/>
          </p:nvSpPr>
          <p:spPr>
            <a:xfrm>
              <a:off x="7310582" y="2128982"/>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p:cNvSpPr/>
            <p:nvPr/>
          </p:nvSpPr>
          <p:spPr>
            <a:xfrm>
              <a:off x="7315201" y="1126834"/>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8215745" y="4659745"/>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8238836" y="3611418"/>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p:cNvSpPr/>
            <p:nvPr/>
          </p:nvSpPr>
          <p:spPr>
            <a:xfrm>
              <a:off x="8234218" y="2636981"/>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p:cNvSpPr/>
            <p:nvPr/>
          </p:nvSpPr>
          <p:spPr>
            <a:xfrm>
              <a:off x="8248072" y="1625600"/>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a:off x="8261927" y="651163"/>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a:off x="9125527" y="5209309"/>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p:cNvSpPr/>
            <p:nvPr/>
          </p:nvSpPr>
          <p:spPr>
            <a:xfrm>
              <a:off x="9130145" y="4170217"/>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p:cNvSpPr/>
            <p:nvPr/>
          </p:nvSpPr>
          <p:spPr>
            <a:xfrm>
              <a:off x="9171709" y="3121891"/>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p:cNvSpPr/>
            <p:nvPr/>
          </p:nvSpPr>
          <p:spPr>
            <a:xfrm>
              <a:off x="9185563" y="2128981"/>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a:off x="9190182" y="1126836"/>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a:off x="10035309" y="5768109"/>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a:off x="10049163" y="4729018"/>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p:cNvSpPr/>
            <p:nvPr/>
          </p:nvSpPr>
          <p:spPr>
            <a:xfrm>
              <a:off x="10053782" y="3717636"/>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p:cNvSpPr/>
            <p:nvPr/>
          </p:nvSpPr>
          <p:spPr>
            <a:xfrm>
              <a:off x="10086109" y="2678545"/>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p:cNvSpPr/>
            <p:nvPr/>
          </p:nvSpPr>
          <p:spPr>
            <a:xfrm>
              <a:off x="10090727" y="1639455"/>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10095345" y="628072"/>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p:cNvSpPr/>
            <p:nvPr/>
          </p:nvSpPr>
          <p:spPr>
            <a:xfrm>
              <a:off x="11005127" y="5269345"/>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p:cNvSpPr/>
            <p:nvPr/>
          </p:nvSpPr>
          <p:spPr>
            <a:xfrm>
              <a:off x="10972799" y="4248727"/>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10986654" y="3255818"/>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a:off x="11000509" y="2198254"/>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p:cNvSpPr/>
            <p:nvPr/>
          </p:nvSpPr>
          <p:spPr>
            <a:xfrm>
              <a:off x="10995891" y="1168400"/>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11009745" y="157018"/>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p:cNvSpPr/>
            <p:nvPr/>
          </p:nvSpPr>
          <p:spPr>
            <a:xfrm>
              <a:off x="5532581" y="6091382"/>
              <a:ext cx="895928" cy="651163"/>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p:cNvSpPr/>
            <p:nvPr/>
          </p:nvSpPr>
          <p:spPr>
            <a:xfrm>
              <a:off x="9107054" y="6197600"/>
              <a:ext cx="988291" cy="660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p:cNvSpPr/>
            <p:nvPr/>
          </p:nvSpPr>
          <p:spPr>
            <a:xfrm>
              <a:off x="7264399" y="6165273"/>
              <a:ext cx="1039092" cy="692727"/>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p:cNvSpPr/>
            <p:nvPr/>
          </p:nvSpPr>
          <p:spPr>
            <a:xfrm>
              <a:off x="5449454" y="5089236"/>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p:cNvSpPr/>
            <p:nvPr/>
          </p:nvSpPr>
          <p:spPr>
            <a:xfrm>
              <a:off x="5481781" y="4087091"/>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p:cNvSpPr/>
            <p:nvPr/>
          </p:nvSpPr>
          <p:spPr>
            <a:xfrm>
              <a:off x="5486400" y="3121890"/>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p:cNvSpPr/>
            <p:nvPr/>
          </p:nvSpPr>
          <p:spPr>
            <a:xfrm>
              <a:off x="5481781" y="2110510"/>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p:cNvSpPr/>
            <p:nvPr/>
          </p:nvSpPr>
          <p:spPr>
            <a:xfrm>
              <a:off x="5486399" y="1089892"/>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p:cNvSpPr/>
            <p:nvPr/>
          </p:nvSpPr>
          <p:spPr>
            <a:xfrm>
              <a:off x="6349999" y="5629563"/>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p:cNvSpPr/>
            <p:nvPr/>
          </p:nvSpPr>
          <p:spPr>
            <a:xfrm>
              <a:off x="6437745" y="600364"/>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p:cNvSpPr/>
            <p:nvPr/>
          </p:nvSpPr>
          <p:spPr>
            <a:xfrm>
              <a:off x="7375236" y="124691"/>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p:cNvSpPr/>
            <p:nvPr/>
          </p:nvSpPr>
          <p:spPr>
            <a:xfrm>
              <a:off x="6391563" y="4599709"/>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p:cNvSpPr/>
            <p:nvPr/>
          </p:nvSpPr>
          <p:spPr>
            <a:xfrm>
              <a:off x="6414654" y="3597564"/>
              <a:ext cx="1060704" cy="914400"/>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46311" y="488161"/>
            <a:ext cx="5219052" cy="1326321"/>
          </a:xfrm>
        </p:spPr>
        <p:txBody>
          <a:bodyPr/>
          <a:lstStyle/>
          <a:p>
            <a:r>
              <a:rPr lang="en-US" dirty="0">
                <a:latin typeface="Times New Roman" pitchFamily="18" charset="0"/>
                <a:cs typeface="Times New Roman" pitchFamily="18" charset="0"/>
              </a:rPr>
              <a:t>Introduction</a:t>
            </a:r>
            <a:endParaRPr lang="en-IN" dirty="0">
              <a:latin typeface="Times New Roman" pitchFamily="18" charset="0"/>
              <a:cs typeface="Times New Roman" pitchFamily="18" charset="0"/>
            </a:endParaRPr>
          </a:p>
        </p:txBody>
      </p:sp>
      <p:sp>
        <p:nvSpPr>
          <p:cNvPr id="8" name="Content Placeholder 7"/>
          <p:cNvSpPr>
            <a:spLocks noGrp="1"/>
          </p:cNvSpPr>
          <p:nvPr>
            <p:ph idx="1"/>
          </p:nvPr>
        </p:nvSpPr>
        <p:spPr>
          <a:xfrm>
            <a:off x="529820" y="2012094"/>
            <a:ext cx="5831562" cy="4357745"/>
          </a:xfrm>
        </p:spPr>
        <p:txBody>
          <a:bodyPr/>
          <a:lstStyle/>
          <a:p>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House </a:t>
            </a:r>
            <a:r>
              <a:rPr lang="en-US" sz="2400" dirty="0" smtClean="0">
                <a:latin typeface="Times New Roman" panose="02020603050405020304" pitchFamily="18" charset="0"/>
                <a:cs typeface="Times New Roman" panose="02020603050405020304" pitchFamily="18" charset="0"/>
              </a:rPr>
              <a:t>price</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prediction leverages data analysis and machine learning techniques to estimate rental prices for residential properties. It's a valuable tool for property owners, tenants, and </a:t>
            </a:r>
            <a:r>
              <a:rPr lang="en-US" sz="2400" dirty="0" smtClean="0">
                <a:latin typeface="Times New Roman" panose="02020603050405020304" pitchFamily="18" charset="0"/>
                <a:cs typeface="Times New Roman" panose="02020603050405020304" pitchFamily="18" charset="0"/>
              </a:rPr>
              <a:t>paris house </a:t>
            </a:r>
            <a:r>
              <a:rPr lang="en-US" sz="2400" dirty="0" smtClean="0">
                <a:latin typeface="Times New Roman" panose="02020603050405020304" pitchFamily="18" charset="0"/>
                <a:cs typeface="Times New Roman" panose="02020603050405020304" pitchFamily="18" charset="0"/>
              </a:rPr>
              <a:t>professionals </a:t>
            </a:r>
            <a:r>
              <a:rPr lang="en-US" sz="2400" dirty="0">
                <a:latin typeface="Times New Roman" panose="02020603050405020304" pitchFamily="18" charset="0"/>
                <a:cs typeface="Times New Roman" panose="02020603050405020304" pitchFamily="18" charset="0"/>
              </a:rPr>
              <a:t>looking to make informed decisions about renting or leasing properties.</a:t>
            </a:r>
          </a:p>
          <a:p>
            <a:endParaRPr lang="en-IN" dirty="0"/>
          </a:p>
        </p:txBody>
      </p:sp>
      <p:grpSp>
        <p:nvGrpSpPr>
          <p:cNvPr id="24" name="Group 23"/>
          <p:cNvGrpSpPr/>
          <p:nvPr/>
        </p:nvGrpSpPr>
        <p:grpSpPr>
          <a:xfrm>
            <a:off x="6481885" y="281672"/>
            <a:ext cx="5481318" cy="6379575"/>
            <a:chOff x="6692901" y="281672"/>
            <a:chExt cx="5481318" cy="6379575"/>
          </a:xfrm>
          <a:blipFill>
            <a:blip r:embed="rId2"/>
            <a:stretch>
              <a:fillRect/>
            </a:stretch>
          </a:blipFill>
        </p:grpSpPr>
        <p:sp>
          <p:nvSpPr>
            <p:cNvPr id="12" name="Flowchart: Terminator 11"/>
            <p:cNvSpPr/>
            <p:nvPr/>
          </p:nvSpPr>
          <p:spPr>
            <a:xfrm>
              <a:off x="6692901" y="295423"/>
              <a:ext cx="1308295" cy="6338323"/>
            </a:xfrm>
            <a:prstGeom prst="flowChartTermina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blipFill>
                  <a:blip r:embed="rId3"/>
                  <a:stretch>
                    <a:fillRect/>
                  </a:stretch>
                </a:blipFill>
              </a:endParaRPr>
            </a:p>
          </p:txBody>
        </p:sp>
        <p:sp>
          <p:nvSpPr>
            <p:cNvPr id="14" name="Flowchart: Terminator 13"/>
            <p:cNvSpPr/>
            <p:nvPr/>
          </p:nvSpPr>
          <p:spPr>
            <a:xfrm>
              <a:off x="8072902" y="295423"/>
              <a:ext cx="1308295" cy="6352074"/>
            </a:xfrm>
            <a:prstGeom prst="flowChartTermina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blipFill>
                  <a:blip r:embed="rId3"/>
                  <a:stretch>
                    <a:fillRect/>
                  </a:stretch>
                </a:blipFill>
              </a:endParaRPr>
            </a:p>
          </p:txBody>
        </p:sp>
        <p:sp>
          <p:nvSpPr>
            <p:cNvPr id="15" name="Flowchart: Terminator 14"/>
            <p:cNvSpPr/>
            <p:nvPr/>
          </p:nvSpPr>
          <p:spPr>
            <a:xfrm>
              <a:off x="9485923" y="281672"/>
              <a:ext cx="1308295" cy="6352074"/>
            </a:xfrm>
            <a:prstGeom prst="flowChartTermina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blipFill>
                  <a:blip r:embed="rId3"/>
                  <a:stretch>
                    <a:fillRect/>
                  </a:stretch>
                </a:blipFill>
              </a:endParaRPr>
            </a:p>
          </p:txBody>
        </p:sp>
        <p:sp>
          <p:nvSpPr>
            <p:cNvPr id="16" name="Flowchart: Terminator 15"/>
            <p:cNvSpPr/>
            <p:nvPr/>
          </p:nvSpPr>
          <p:spPr>
            <a:xfrm>
              <a:off x="10865924" y="309173"/>
              <a:ext cx="1308295" cy="6352074"/>
            </a:xfrm>
            <a:prstGeom prst="flowChartTerminator">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blipFill>
                  <a:blip r:embed="rId3"/>
                  <a:stretch>
                    <a:fillRect/>
                  </a:stretch>
                </a:blipFill>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Problem Statement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None/>
            </a:pPr>
            <a:r>
              <a:rPr lang="en-US" dirty="0" smtClean="0"/>
              <a:t>    </a:t>
            </a:r>
            <a:r>
              <a:rPr lang="en-US" sz="2400" dirty="0" smtClean="0">
                <a:latin typeface="Times New Roman" pitchFamily="18" charset="0"/>
                <a:cs typeface="Times New Roman" pitchFamily="18" charset="0"/>
              </a:rPr>
              <a:t>The problem statement of house rent prediction typically involves creating a model or system that can accurately predict the rental price of a house or apartment based on various features or factors. The aim is to develop a predictive algorithm that takes into account variables such as location, size (number of bedrooms, </a:t>
            </a:r>
            <a:r>
              <a:rPr lang="en-US" sz="2400" dirty="0" smtClean="0">
                <a:latin typeface="Times New Roman" pitchFamily="18" charset="0"/>
                <a:cs typeface="Times New Roman" pitchFamily="18" charset="0"/>
              </a:rPr>
              <a:t>floors</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square footage), amenities, neighborhood, local market trends, and other relevant factors to estimate the rental price of a property.</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Objectives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95323" y="1883627"/>
            <a:ext cx="10353762" cy="3695136"/>
          </a:xfrm>
        </p:spPr>
        <p:txBody>
          <a:bodyPr/>
          <a:lstStyle/>
          <a:p>
            <a:r>
              <a:rPr lang="en-US" sz="2800" dirty="0" smtClean="0">
                <a:latin typeface="Times New Roman" pitchFamily="18" charset="0"/>
                <a:cs typeface="Times New Roman" pitchFamily="18" charset="0"/>
              </a:rPr>
              <a:t>To predict the prices according to the locality. To predict the house rents in the upcoming future and can plan to shift to a particular location by knowing the house rents in a locality.</a:t>
            </a:r>
            <a:endParaRPr lang="en-IN" sz="2800" dirty="0" smtClean="0">
              <a:latin typeface="Times New Roman" pitchFamily="18" charset="0"/>
              <a:cs typeface="Times New Roman" pitchFamily="18" charset="0"/>
            </a:endParaRPr>
          </a:p>
          <a:p>
            <a:pPr>
              <a:buNone/>
            </a:pPr>
            <a:endParaRPr lang="en-US" dirty="0"/>
          </a:p>
        </p:txBody>
      </p:sp>
      <p:pic>
        <p:nvPicPr>
          <p:cNvPr id="5" name="Picture 4" descr="ho.jpg"/>
          <p:cNvPicPr>
            <a:picLocks noChangeAspect="1"/>
          </p:cNvPicPr>
          <p:nvPr/>
        </p:nvPicPr>
        <p:blipFill>
          <a:blip r:embed="rId2"/>
          <a:stretch>
            <a:fillRect/>
          </a:stretch>
        </p:blipFill>
        <p:spPr>
          <a:xfrm>
            <a:off x="6927273" y="3426691"/>
            <a:ext cx="5264727" cy="343130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9510"/>
            <a:ext cx="12192000" cy="6818981"/>
          </a:xfrm>
          <a:prstGeom prst="rect">
            <a:avLst/>
          </a:prstGeom>
          <a:ln>
            <a:solidFill>
              <a:schemeClr val="bg1"/>
            </a:solidFill>
          </a:ln>
        </p:spPr>
      </p:pic>
      <p:pic>
        <p:nvPicPr>
          <p:cNvPr id="3" name="Picture 2"/>
          <p:cNvPicPr>
            <a:picLocks noChangeAspect="1"/>
          </p:cNvPicPr>
          <p:nvPr/>
        </p:nvPicPr>
        <p:blipFill>
          <a:blip r:embed="rId4"/>
          <a:stretch>
            <a:fillRect/>
          </a:stretch>
        </p:blipFill>
        <p:spPr>
          <a:xfrm>
            <a:off x="-2504348" y="19510"/>
            <a:ext cx="8083747" cy="6818981"/>
          </a:xfrm>
          <a:prstGeom prst="hexagon">
            <a:avLst/>
          </a:prstGeom>
        </p:spPr>
      </p:pic>
      <p:sp>
        <p:nvSpPr>
          <p:cNvPr id="169" name="Google Shape;169;p18"/>
          <p:cNvSpPr/>
          <p:nvPr/>
        </p:nvSpPr>
        <p:spPr>
          <a:xfrm>
            <a:off x="1087958" y="2400344"/>
            <a:ext cx="4487342" cy="2679655"/>
          </a:xfrm>
          <a:custGeom>
            <a:avLst/>
            <a:gdLst/>
            <a:ahLst/>
            <a:cxnLst/>
            <a:rect l="l" t="t" r="r" b="b"/>
            <a:pathLst>
              <a:path w="812800" h="372328" extrusionOk="0">
                <a:moveTo>
                  <a:pt x="0" y="0"/>
                </a:moveTo>
                <a:lnTo>
                  <a:pt x="812800" y="0"/>
                </a:lnTo>
                <a:lnTo>
                  <a:pt x="812800" y="372328"/>
                </a:lnTo>
                <a:lnTo>
                  <a:pt x="0" y="372328"/>
                </a:lnTo>
                <a:close/>
              </a:path>
            </a:pathLst>
          </a:custGeom>
          <a:solidFill>
            <a:schemeClr val="bg2">
              <a:lumMod val="75000"/>
            </a:schemeClr>
          </a:solidFill>
          <a:ln>
            <a:noFill/>
          </a:ln>
        </p:spPr>
      </p:sp>
      <p:cxnSp>
        <p:nvCxnSpPr>
          <p:cNvPr id="178" name="Google Shape;178;p18"/>
          <p:cNvCxnSpPr/>
          <p:nvPr/>
        </p:nvCxnSpPr>
        <p:spPr>
          <a:xfrm flipV="1">
            <a:off x="1758072" y="2803547"/>
            <a:ext cx="3017135" cy="19509"/>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rotWithShape="1">
          <a:blip r:embed="rId5"/>
          <a:srcRect l="29952"/>
          <a:stretch>
            <a:fillRect/>
          </a:stretch>
        </p:blipFill>
        <p:spPr>
          <a:xfrm>
            <a:off x="7037745" y="0"/>
            <a:ext cx="7706955" cy="6858000"/>
          </a:xfrm>
          <a:prstGeom prst="hexagon">
            <a:avLst/>
          </a:prstGeom>
        </p:spPr>
      </p:pic>
      <p:sp>
        <p:nvSpPr>
          <p:cNvPr id="174" name="Google Shape;174;p18"/>
          <p:cNvSpPr/>
          <p:nvPr/>
        </p:nvSpPr>
        <p:spPr>
          <a:xfrm>
            <a:off x="6477000" y="2400388"/>
            <a:ext cx="4480688" cy="2717712"/>
          </a:xfrm>
          <a:custGeom>
            <a:avLst/>
            <a:gdLst/>
            <a:ahLst/>
            <a:cxnLst/>
            <a:rect l="l" t="t" r="r" b="b"/>
            <a:pathLst>
              <a:path w="812800" h="372320" extrusionOk="0">
                <a:moveTo>
                  <a:pt x="0" y="0"/>
                </a:moveTo>
                <a:lnTo>
                  <a:pt x="812800" y="0"/>
                </a:lnTo>
                <a:lnTo>
                  <a:pt x="812800" y="372320"/>
                </a:lnTo>
                <a:lnTo>
                  <a:pt x="0" y="372320"/>
                </a:lnTo>
                <a:close/>
              </a:path>
            </a:pathLst>
          </a:custGeom>
          <a:solidFill>
            <a:schemeClr val="bg2">
              <a:lumMod val="75000"/>
            </a:schemeClr>
          </a:solidFill>
          <a:ln>
            <a:noFill/>
          </a:ln>
        </p:spPr>
      </p:sp>
      <p:cxnSp>
        <p:nvCxnSpPr>
          <p:cNvPr id="179" name="Google Shape;179;p18"/>
          <p:cNvCxnSpPr/>
          <p:nvPr/>
        </p:nvCxnSpPr>
        <p:spPr>
          <a:xfrm>
            <a:off x="7146322" y="2845186"/>
            <a:ext cx="3013673" cy="16219"/>
          </a:xfrm>
          <a:prstGeom prst="straightConnector1">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1701561" y="2451787"/>
            <a:ext cx="3713623" cy="430881"/>
          </a:xfrm>
          <a:prstGeom prst="rect">
            <a:avLst/>
          </a:prstGeom>
          <a:noFill/>
        </p:spPr>
        <p:txBody>
          <a:bodyPr rot="0" spcFirstLastPara="0" vertOverflow="overflow" horzOverflow="overflow" vert="horz" wrap="square" lIns="60954" tIns="30477" rIns="60954" bIns="30477" numCol="1" spcCol="0" rtlCol="0" fromWordArt="0" anchor="t" anchorCtr="0" forceAA="0" compatLnSpc="1">
            <a:spAutoFit/>
          </a:bodyPr>
          <a:lstStyle/>
          <a:p>
            <a:r>
              <a:rPr lang="en-US" sz="2400" b="1" dirty="0">
                <a:latin typeface="Times New Roman" panose="02020603050405020304" pitchFamily="18" charset="0"/>
                <a:ea typeface="Microsoft Himalaya" panose="01010100010101010101" pitchFamily="2" charset="0"/>
                <a:cs typeface="Times New Roman" panose="02020603050405020304" pitchFamily="18" charset="0"/>
              </a:rPr>
              <a:t>Hardware Specification</a:t>
            </a:r>
            <a:r>
              <a:rPr lang="en-US" sz="1900" dirty="0">
                <a:latin typeface="Libre Baskerville" panose="020B0604020202020204" charset="0"/>
                <a:ea typeface="Microsoft Himalaya" panose="01010100010101010101" pitchFamily="2" charset="0"/>
                <a:cs typeface="Microsoft Himalaya" panose="01010100010101010101" pitchFamily="2" charset="0"/>
              </a:rPr>
              <a:t>:</a:t>
            </a:r>
          </a:p>
        </p:txBody>
      </p:sp>
      <p:sp>
        <p:nvSpPr>
          <p:cNvPr id="25" name="TextBox 24"/>
          <p:cNvSpPr txBox="1"/>
          <p:nvPr/>
        </p:nvSpPr>
        <p:spPr>
          <a:xfrm>
            <a:off x="7088263" y="2496372"/>
            <a:ext cx="4157048" cy="430881"/>
          </a:xfrm>
          <a:prstGeom prst="rect">
            <a:avLst/>
          </a:prstGeom>
          <a:noFill/>
        </p:spPr>
        <p:txBody>
          <a:bodyPr rot="0" spcFirstLastPara="0" vertOverflow="overflow" horzOverflow="overflow" vert="horz" wrap="square" lIns="60954" tIns="30477" rIns="60954" bIns="30477" numCol="1" spcCol="0" rtlCol="0" fromWordArt="0" anchor="t" anchorCtr="0" forceAA="0" compatLnSpc="1">
            <a:spAutoFit/>
          </a:bodyPr>
          <a:lstStyle/>
          <a:p>
            <a:r>
              <a:rPr lang="en-US" sz="2400" b="1" dirty="0">
                <a:latin typeface="Times New Roman" panose="02020603050405020304" pitchFamily="18" charset="0"/>
                <a:ea typeface="Microsoft Himalaya" panose="01010100010101010101" pitchFamily="2" charset="0"/>
                <a:cs typeface="Times New Roman" panose="02020603050405020304" pitchFamily="18" charset="0"/>
              </a:rPr>
              <a:t>Software Requirements</a:t>
            </a:r>
            <a:r>
              <a:rPr lang="en-US" sz="1900" dirty="0">
                <a:latin typeface="Libre Baskerville" panose="020B0604020202020204" charset="0"/>
                <a:ea typeface="Microsoft Himalaya" panose="01010100010101010101" pitchFamily="2" charset="0"/>
                <a:cs typeface="Microsoft Himalaya" panose="01010100010101010101" pitchFamily="2" charset="0"/>
              </a:rPr>
              <a:t>:</a:t>
            </a:r>
          </a:p>
        </p:txBody>
      </p:sp>
      <p:sp>
        <p:nvSpPr>
          <p:cNvPr id="35" name="TextBox 34"/>
          <p:cNvSpPr txBox="1"/>
          <p:nvPr/>
        </p:nvSpPr>
        <p:spPr>
          <a:xfrm>
            <a:off x="1356102" y="3064938"/>
            <a:ext cx="4224338" cy="1908209"/>
          </a:xfrm>
          <a:prstGeom prst="rect">
            <a:avLst/>
          </a:prstGeom>
          <a:noFill/>
        </p:spPr>
        <p:txBody>
          <a:bodyPr wrap="square" lIns="60954" tIns="30477" rIns="60954" bIns="30477">
            <a:spAutoFit/>
          </a:bodyPr>
          <a:lstStyle/>
          <a:p>
            <a:pPr marL="228600" indent="-228600">
              <a:buFont typeface="Arial" panose="020B0604020202020204"/>
              <a:buChar char="•"/>
            </a:pPr>
            <a:r>
              <a:rPr lang="en-US" sz="2400" dirty="0">
                <a:latin typeface="Goudy Old Style" panose="02020502050305020303" pitchFamily="18" charset="0"/>
              </a:rPr>
              <a:t>Processor  :   Intel core 15</a:t>
            </a:r>
          </a:p>
          <a:p>
            <a:pPr marL="228600" indent="-228600">
              <a:buFont typeface="Arial" panose="020B0604020202020204"/>
              <a:buChar char="•"/>
            </a:pPr>
            <a:r>
              <a:rPr lang="en-US" sz="2400" dirty="0">
                <a:latin typeface="Goudy Old Style" panose="02020502050305020303" pitchFamily="18" charset="0"/>
              </a:rPr>
              <a:t>Processor Speed  :  1.75GHZ to 2.40GHZ</a:t>
            </a:r>
          </a:p>
          <a:p>
            <a:pPr marL="228600" indent="-228600">
              <a:buFont typeface="Arial" panose="020B0604020202020204"/>
              <a:buChar char="•"/>
            </a:pPr>
            <a:r>
              <a:rPr lang="en-US" sz="2400" dirty="0">
                <a:latin typeface="Goudy Old Style" panose="02020502050305020303" pitchFamily="18" charset="0"/>
              </a:rPr>
              <a:t>RAM  :  4GB</a:t>
            </a:r>
          </a:p>
          <a:p>
            <a:pPr marL="228600" indent="-228600">
              <a:buFont typeface="Arial" panose="020B0604020202020204"/>
              <a:buChar char="•"/>
            </a:pPr>
            <a:r>
              <a:rPr lang="en-US" sz="2400" dirty="0">
                <a:latin typeface="Goudy Old Style" panose="02020502050305020303" pitchFamily="18" charset="0"/>
              </a:rPr>
              <a:t>Hard Disk  :  4GB to 30GB</a:t>
            </a:r>
          </a:p>
        </p:txBody>
      </p:sp>
      <p:sp>
        <p:nvSpPr>
          <p:cNvPr id="19" name="TextBox 18"/>
          <p:cNvSpPr txBox="1"/>
          <p:nvPr/>
        </p:nvSpPr>
        <p:spPr>
          <a:xfrm>
            <a:off x="6889384" y="3066410"/>
            <a:ext cx="3946515" cy="1800487"/>
          </a:xfrm>
          <a:prstGeom prst="rect">
            <a:avLst/>
          </a:prstGeom>
          <a:noFill/>
        </p:spPr>
        <p:txBody>
          <a:bodyPr wrap="square" lIns="60954" tIns="30477" rIns="60954" bIns="30477" rtlCol="0">
            <a:spAutoFit/>
          </a:bodyPr>
          <a:lstStyle/>
          <a:p>
            <a:pPr marL="190500" indent="-190500" algn="just">
              <a:buFont typeface="Arial" panose="020B0604020202020204"/>
              <a:buChar char="•"/>
            </a:pPr>
            <a:r>
              <a:rPr lang="en-US" sz="2400" dirty="0">
                <a:latin typeface="Goudy Old Style" panose="02020502050305020303" pitchFamily="18" charset="0"/>
              </a:rPr>
              <a:t>Language  : Python</a:t>
            </a:r>
          </a:p>
          <a:p>
            <a:pPr marL="190500" indent="-190500" algn="just">
              <a:buFont typeface="Arial" panose="020B0604020202020204"/>
              <a:buChar char="•"/>
            </a:pPr>
            <a:r>
              <a:rPr lang="en-US" sz="2400" dirty="0">
                <a:latin typeface="Goudy Old Style" panose="02020502050305020303" pitchFamily="18" charset="0"/>
              </a:rPr>
              <a:t>IDE : Jupyter Notebook</a:t>
            </a:r>
          </a:p>
          <a:p>
            <a:pPr marL="190500" indent="-190500" algn="just">
              <a:buFont typeface="Arial" panose="020B0604020202020204"/>
              <a:buChar char="•"/>
            </a:pPr>
            <a:r>
              <a:rPr lang="en-US" sz="2400" dirty="0">
                <a:latin typeface="Goudy Old Style" panose="02020502050305020303" pitchFamily="18" charset="0"/>
              </a:rPr>
              <a:t>Operating System  :  Windows 8/10</a:t>
            </a:r>
          </a:p>
          <a:p>
            <a:endParaRPr lang="en-US" sz="1700" dirty="0">
              <a:latin typeface="Libre Franklin Light" pitchFamily="2" charset="0"/>
            </a:endParaRPr>
          </a:p>
        </p:txBody>
      </p:sp>
      <p:sp>
        <p:nvSpPr>
          <p:cNvPr id="20" name="TextBox 19"/>
          <p:cNvSpPr txBox="1"/>
          <p:nvPr/>
        </p:nvSpPr>
        <p:spPr>
          <a:xfrm>
            <a:off x="4447370" y="839184"/>
            <a:ext cx="6284088" cy="553998"/>
          </a:xfrm>
          <a:prstGeom prst="rect">
            <a:avLst/>
          </a:prstGeom>
          <a:noFill/>
        </p:spPr>
        <p:txBody>
          <a:bodyPr wrap="square" lIns="60954" tIns="30477" rIns="60954" bIns="30477" rtlCol="0">
            <a:spAutoFit/>
          </a:bodyPr>
          <a:lstStyle/>
          <a:p>
            <a:r>
              <a:rPr lang="en-US" sz="3200" dirty="0">
                <a:solidFill>
                  <a:schemeClr val="bg1"/>
                </a:solidFill>
                <a:latin typeface="Libre Baskerville" panose="020B0604020202020204" charset="0"/>
              </a:rPr>
              <a:t>Requirements</a:t>
            </a:r>
          </a:p>
        </p:txBody>
      </p:sp>
      <p:cxnSp>
        <p:nvCxnSpPr>
          <p:cNvPr id="38" name="Google Shape;382;p30"/>
          <p:cNvCxnSpPr/>
          <p:nvPr/>
        </p:nvCxnSpPr>
        <p:spPr>
          <a:xfrm>
            <a:off x="4528458" y="1387584"/>
            <a:ext cx="2987040" cy="0"/>
          </a:xfrm>
          <a:prstGeom prst="straightConnector1">
            <a:avLst/>
          </a:prstGeom>
          <a:noFill/>
          <a:ln w="38100" cap="flat" cmpd="sng">
            <a:solidFill>
              <a:srgbClr val="FFFFFF"/>
            </a:solidFill>
            <a:prstDash val="solid"/>
            <a:round/>
            <a:headEnd type="none" w="sm" len="sm"/>
            <a:tailEnd type="none" w="sm" len="sm"/>
          </a:ln>
        </p:spPr>
      </p:cxnSp>
      <p:sp>
        <p:nvSpPr>
          <p:cNvPr id="42" name="Google Shape;392;p31"/>
          <p:cNvSpPr/>
          <p:nvPr/>
        </p:nvSpPr>
        <p:spPr>
          <a:xfrm>
            <a:off x="5415184" y="86779"/>
            <a:ext cx="825959" cy="713386"/>
          </a:xfrm>
          <a:custGeom>
            <a:avLst/>
            <a:gdLst/>
            <a:ahLst/>
            <a:cxnLst/>
            <a:rect l="l" t="t" r="r" b="b"/>
            <a:pathLst>
              <a:path w="812800" h="698500" extrusionOk="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47625" cap="flat" cmpd="sng">
            <a:solidFill>
              <a:schemeClr val="bg1"/>
            </a:solidFill>
            <a:prstDash val="solid"/>
            <a:round/>
            <a:headEnd type="none" w="sm" len="sm"/>
            <a:tailEnd type="none" w="sm" len="sm"/>
          </a:ln>
        </p:spPr>
      </p:sp>
      <p:sp>
        <p:nvSpPr>
          <p:cNvPr id="26" name="TextBox 25"/>
          <p:cNvSpPr txBox="1"/>
          <p:nvPr/>
        </p:nvSpPr>
        <p:spPr>
          <a:xfrm>
            <a:off x="5533812" y="225065"/>
            <a:ext cx="551101" cy="430881"/>
          </a:xfrm>
          <a:prstGeom prst="rect">
            <a:avLst/>
          </a:prstGeom>
          <a:noFill/>
        </p:spPr>
        <p:txBody>
          <a:bodyPr wrap="none" lIns="60954" tIns="30477" rIns="60954" bIns="30477" rtlCol="0">
            <a:spAutoFit/>
          </a:bodyPr>
          <a:lstStyle/>
          <a:p>
            <a:r>
              <a:rPr lang="en-US" sz="2400" dirty="0">
                <a:solidFill>
                  <a:schemeClr val="bg1"/>
                </a:solidFill>
                <a:latin typeface="Libre Baskerville" panose="020B0604020202020204" charset="0"/>
              </a:rPr>
              <a:t>07.</a:t>
            </a:r>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par>
                                <p:cTn id="8" presetID="10" presetClass="entr" presetSubtype="0"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Effect transition="in" filter="fade">
                                      <p:cBhvr>
                                        <p:cTn id="10" dur="500"/>
                                        <p:tgtEl>
                                          <p:spTgt spid="17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1000"/>
                                        <p:tgtEl>
                                          <p:spTgt spid="38"/>
                                        </p:tgtEl>
                                      </p:cBhvr>
                                    </p:animEffect>
                                    <p:anim calcmode="lin" valueType="num">
                                      <p:cBhvr>
                                        <p:cTn id="16" dur="1000" fill="hold"/>
                                        <p:tgtEl>
                                          <p:spTgt spid="38"/>
                                        </p:tgtEl>
                                        <p:attrNameLst>
                                          <p:attrName>ppt_x</p:attrName>
                                        </p:attrNameLst>
                                      </p:cBhvr>
                                      <p:tavLst>
                                        <p:tav tm="0">
                                          <p:val>
                                            <p:strVal val="#ppt_x"/>
                                          </p:val>
                                        </p:tav>
                                        <p:tav tm="100000">
                                          <p:val>
                                            <p:strVal val="#ppt_x"/>
                                          </p:val>
                                        </p:tav>
                                      </p:tavLst>
                                    </p:anim>
                                    <p:anim calcmode="lin" valueType="num">
                                      <p:cBhvr>
                                        <p:cTn id="17" dur="1000" fill="hold"/>
                                        <p:tgtEl>
                                          <p:spTgt spid="38"/>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1000"/>
                                        <p:tgtEl>
                                          <p:spTgt spid="42"/>
                                        </p:tgtEl>
                                      </p:cBhvr>
                                    </p:animEffect>
                                    <p:anim calcmode="lin" valueType="num">
                                      <p:cBhvr>
                                        <p:cTn id="21" dur="1000" fill="hold"/>
                                        <p:tgtEl>
                                          <p:spTgt spid="42"/>
                                        </p:tgtEl>
                                        <p:attrNameLst>
                                          <p:attrName>ppt_x</p:attrName>
                                        </p:attrNameLst>
                                      </p:cBhvr>
                                      <p:tavLst>
                                        <p:tav tm="0">
                                          <p:val>
                                            <p:strVal val="#ppt_x"/>
                                          </p:val>
                                        </p:tav>
                                        <p:tav tm="100000">
                                          <p:val>
                                            <p:strVal val="#ppt_x"/>
                                          </p:val>
                                        </p:tav>
                                      </p:tavLst>
                                    </p:anim>
                                    <p:anim calcmode="lin" valueType="num">
                                      <p:cBhvr>
                                        <p:cTn id="22" dur="1000" fill="hold"/>
                                        <p:tgtEl>
                                          <p:spTgt spid="42"/>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1000"/>
                                        <p:tgtEl>
                                          <p:spTgt spid="26"/>
                                        </p:tgtEl>
                                      </p:cBhvr>
                                    </p:animEffect>
                                    <p:anim calcmode="lin" valueType="num">
                                      <p:cBhvr>
                                        <p:cTn id="26" dur="1000" fill="hold"/>
                                        <p:tgtEl>
                                          <p:spTgt spid="26"/>
                                        </p:tgtEl>
                                        <p:attrNameLst>
                                          <p:attrName>ppt_x</p:attrName>
                                        </p:attrNameLst>
                                      </p:cBhvr>
                                      <p:tavLst>
                                        <p:tav tm="0">
                                          <p:val>
                                            <p:strVal val="#ppt_x"/>
                                          </p:val>
                                        </p:tav>
                                        <p:tav tm="100000">
                                          <p:val>
                                            <p:strVal val="#ppt_x"/>
                                          </p:val>
                                        </p:tav>
                                      </p:tavLst>
                                    </p:anim>
                                    <p:anim calcmode="lin" valueType="num">
                                      <p:cBhvr>
                                        <p:cTn id="27" dur="1000" fill="hold"/>
                                        <p:tgtEl>
                                          <p:spTgt spid="26"/>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par>
                                <p:cTn id="41" presetID="16" presetClass="entr" presetSubtype="21" fill="hold" nodeType="withEffect">
                                  <p:stCondLst>
                                    <p:cond delay="0"/>
                                  </p:stCondLst>
                                  <p:childTnLst>
                                    <p:set>
                                      <p:cBhvr>
                                        <p:cTn id="42" dur="1" fill="hold">
                                          <p:stCondLst>
                                            <p:cond delay="0"/>
                                          </p:stCondLst>
                                        </p:cTn>
                                        <p:tgtEl>
                                          <p:spTgt spid="174"/>
                                        </p:tgtEl>
                                        <p:attrNameLst>
                                          <p:attrName>style.visibility</p:attrName>
                                        </p:attrNameLst>
                                      </p:cBhvr>
                                      <p:to>
                                        <p:strVal val="visible"/>
                                      </p:to>
                                    </p:set>
                                    <p:animEffect transition="in" filter="barn(inVertical)">
                                      <p:cBhvr>
                                        <p:cTn id="43" dur="500"/>
                                        <p:tgtEl>
                                          <p:spTgt spid="17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arn(inVertical)">
                                      <p:cBhvr>
                                        <p:cTn id="46" dur="500"/>
                                        <p:tgtEl>
                                          <p:spTgt spid="21"/>
                                        </p:tgtEl>
                                      </p:cBhvr>
                                    </p:animEffect>
                                  </p:childTnLst>
                                </p:cTn>
                              </p:par>
                              <p:par>
                                <p:cTn id="47" presetID="16" presetClass="entr" presetSubtype="21" fill="hold" nodeType="withEffect">
                                  <p:stCondLst>
                                    <p:cond delay="0"/>
                                  </p:stCondLst>
                                  <p:childTnLst>
                                    <p:set>
                                      <p:cBhvr>
                                        <p:cTn id="48" dur="1" fill="hold">
                                          <p:stCondLst>
                                            <p:cond delay="0"/>
                                          </p:stCondLst>
                                        </p:cTn>
                                        <p:tgtEl>
                                          <p:spTgt spid="169"/>
                                        </p:tgtEl>
                                        <p:attrNameLst>
                                          <p:attrName>style.visibility</p:attrName>
                                        </p:attrNameLst>
                                      </p:cBhvr>
                                      <p:to>
                                        <p:strVal val="visible"/>
                                      </p:to>
                                    </p:set>
                                    <p:animEffect transition="in" filter="barn(inVertical)">
                                      <p:cBhvr>
                                        <p:cTn id="49" dur="500"/>
                                        <p:tgtEl>
                                          <p:spTgt spid="16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barn(inVertical)">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35" grpId="0"/>
      <p:bldP spid="19" grpId="0"/>
      <p:bldP spid="20"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30;p36"/>
          <p:cNvGrpSpPr/>
          <p:nvPr/>
        </p:nvGrpSpPr>
        <p:grpSpPr>
          <a:xfrm>
            <a:off x="-1" y="1901281"/>
            <a:ext cx="12192001" cy="2226682"/>
            <a:chOff x="-145810" y="-66877"/>
            <a:chExt cx="5066397" cy="879677"/>
          </a:xfrm>
        </p:grpSpPr>
        <p:sp>
          <p:nvSpPr>
            <p:cNvPr id="3" name="Google Shape;531;p36"/>
            <p:cNvSpPr/>
            <p:nvPr/>
          </p:nvSpPr>
          <p:spPr>
            <a:xfrm>
              <a:off x="-145810" y="-66877"/>
              <a:ext cx="5066397" cy="272401"/>
            </a:xfrm>
            <a:custGeom>
              <a:avLst/>
              <a:gdLst/>
              <a:ahLst/>
              <a:cxnLst/>
              <a:rect l="l" t="t" r="r" b="b"/>
              <a:pathLst>
                <a:path w="4816592" h="406400" extrusionOk="0">
                  <a:moveTo>
                    <a:pt x="0" y="0"/>
                  </a:moveTo>
                  <a:lnTo>
                    <a:pt x="4816592" y="0"/>
                  </a:lnTo>
                  <a:lnTo>
                    <a:pt x="4816592" y="406400"/>
                  </a:lnTo>
                  <a:lnTo>
                    <a:pt x="0" y="406400"/>
                  </a:lnTo>
                  <a:close/>
                </a:path>
              </a:pathLst>
            </a:custGeom>
            <a:gradFill flip="none" rotWithShape="1">
              <a:gsLst>
                <a:gs pos="25000">
                  <a:schemeClr val="accent4">
                    <a:lumMod val="40000"/>
                    <a:lumOff val="60000"/>
                  </a:schemeClr>
                </a:gs>
                <a:gs pos="61000">
                  <a:schemeClr val="accent4">
                    <a:lumMod val="95000"/>
                    <a:lumOff val="5000"/>
                  </a:schemeClr>
                </a:gs>
                <a:gs pos="82000">
                  <a:schemeClr val="accent4">
                    <a:lumMod val="60000"/>
                  </a:schemeClr>
                </a:gs>
              </a:gsLst>
              <a:lin ang="5400000" scaled="1"/>
              <a:tileRect/>
            </a:gradFill>
            <a:ln>
              <a:noFill/>
            </a:ln>
          </p:spPr>
          <p:txBody>
            <a:bodyPr/>
            <a:lstStyle/>
            <a:p>
              <a:endParaRPr lang="en-US" dirty="0"/>
            </a:p>
          </p:txBody>
        </p:sp>
        <p:sp>
          <p:nvSpPr>
            <p:cNvPr id="4" name="Google Shape;532;p36"/>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algn="ctr">
                <a:lnSpc>
                  <a:spcPct val="187000"/>
                </a:lnSpc>
              </a:pPr>
              <a:endParaRPr sz="1200" dirty="0">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5" name="Google Shape;533;p36"/>
          <p:cNvCxnSpPr/>
          <p:nvPr/>
        </p:nvCxnSpPr>
        <p:spPr>
          <a:xfrm rot="-5400000">
            <a:off x="234984" y="3101563"/>
            <a:ext cx="1424550" cy="0"/>
          </a:xfrm>
          <a:prstGeom prst="straightConnector1">
            <a:avLst/>
          </a:prstGeom>
          <a:noFill/>
          <a:ln w="38100" cap="flat" cmpd="sng">
            <a:solidFill>
              <a:schemeClr val="tx1"/>
            </a:solidFill>
            <a:prstDash val="solid"/>
            <a:round/>
            <a:headEnd type="none" w="sm" len="sm"/>
            <a:tailEnd type="none" w="sm" len="sm"/>
          </a:ln>
        </p:spPr>
      </p:cxnSp>
      <p:sp>
        <p:nvSpPr>
          <p:cNvPr id="6" name="Google Shape;541;p36"/>
          <p:cNvSpPr/>
          <p:nvPr/>
        </p:nvSpPr>
        <p:spPr>
          <a:xfrm>
            <a:off x="788598" y="2106980"/>
            <a:ext cx="315013" cy="316425"/>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a:solidFill>
              <a:schemeClr val="tx1"/>
            </a:solidFill>
          </a:ln>
        </p:spPr>
        <p:txBody>
          <a:bodyPr spcFirstLastPara="1" wrap="square" lIns="60944" tIns="60944" rIns="60944" bIns="60944" anchor="ctr" anchorCtr="0">
            <a:noAutofit/>
          </a:bodyPr>
          <a:lstStyle/>
          <a:p>
            <a:endParaRPr dirty="0"/>
          </a:p>
        </p:txBody>
      </p:sp>
      <p:cxnSp>
        <p:nvCxnSpPr>
          <p:cNvPr id="7" name="Google Shape;533;p36"/>
          <p:cNvCxnSpPr/>
          <p:nvPr/>
        </p:nvCxnSpPr>
        <p:spPr>
          <a:xfrm rot="-5400000">
            <a:off x="1852117" y="3126963"/>
            <a:ext cx="1424550" cy="0"/>
          </a:xfrm>
          <a:prstGeom prst="straightConnector1">
            <a:avLst/>
          </a:prstGeom>
          <a:noFill/>
          <a:ln w="38100" cap="flat" cmpd="sng">
            <a:solidFill>
              <a:schemeClr val="tx1"/>
            </a:solidFill>
            <a:prstDash val="solid"/>
            <a:round/>
            <a:headEnd type="none" w="sm" len="sm"/>
            <a:tailEnd type="none" w="sm" len="sm"/>
          </a:ln>
        </p:spPr>
      </p:cxnSp>
      <p:cxnSp>
        <p:nvCxnSpPr>
          <p:cNvPr id="8" name="Google Shape;533;p36"/>
          <p:cNvCxnSpPr/>
          <p:nvPr/>
        </p:nvCxnSpPr>
        <p:spPr>
          <a:xfrm rot="-5400000">
            <a:off x="3583551" y="3177763"/>
            <a:ext cx="1424550" cy="0"/>
          </a:xfrm>
          <a:prstGeom prst="straightConnector1">
            <a:avLst/>
          </a:prstGeom>
          <a:noFill/>
          <a:ln w="38100" cap="flat" cmpd="sng">
            <a:solidFill>
              <a:schemeClr val="tx1"/>
            </a:solidFill>
            <a:prstDash val="solid"/>
            <a:round/>
            <a:headEnd type="none" w="sm" len="sm"/>
            <a:tailEnd type="none" w="sm" len="sm"/>
          </a:ln>
        </p:spPr>
      </p:cxnSp>
      <p:cxnSp>
        <p:nvCxnSpPr>
          <p:cNvPr id="9" name="Google Shape;533;p36"/>
          <p:cNvCxnSpPr/>
          <p:nvPr/>
        </p:nvCxnSpPr>
        <p:spPr>
          <a:xfrm rot="-5400000">
            <a:off x="5365783" y="3139664"/>
            <a:ext cx="1424550" cy="0"/>
          </a:xfrm>
          <a:prstGeom prst="straightConnector1">
            <a:avLst/>
          </a:prstGeom>
          <a:noFill/>
          <a:ln w="38100" cap="flat" cmpd="sng">
            <a:solidFill>
              <a:schemeClr val="tx1"/>
            </a:solidFill>
            <a:prstDash val="solid"/>
            <a:round/>
            <a:headEnd type="none" w="sm" len="sm"/>
            <a:tailEnd type="none" w="sm" len="sm"/>
          </a:ln>
        </p:spPr>
      </p:cxnSp>
      <p:cxnSp>
        <p:nvCxnSpPr>
          <p:cNvPr id="10" name="Google Shape;533;p36"/>
          <p:cNvCxnSpPr/>
          <p:nvPr/>
        </p:nvCxnSpPr>
        <p:spPr>
          <a:xfrm rot="-5400000">
            <a:off x="6987151" y="3160829"/>
            <a:ext cx="1424550" cy="0"/>
          </a:xfrm>
          <a:prstGeom prst="straightConnector1">
            <a:avLst/>
          </a:prstGeom>
          <a:noFill/>
          <a:ln w="38100" cap="flat" cmpd="sng">
            <a:solidFill>
              <a:schemeClr val="tx1"/>
            </a:solidFill>
            <a:prstDash val="solid"/>
            <a:round/>
            <a:headEnd type="none" w="sm" len="sm"/>
            <a:tailEnd type="none" w="sm" len="sm"/>
          </a:ln>
        </p:spPr>
      </p:cxnSp>
      <p:cxnSp>
        <p:nvCxnSpPr>
          <p:cNvPr id="11" name="Google Shape;533;p36"/>
          <p:cNvCxnSpPr/>
          <p:nvPr/>
        </p:nvCxnSpPr>
        <p:spPr>
          <a:xfrm rot="-5400000">
            <a:off x="8650850" y="3139663"/>
            <a:ext cx="1424550" cy="0"/>
          </a:xfrm>
          <a:prstGeom prst="straightConnector1">
            <a:avLst/>
          </a:prstGeom>
          <a:noFill/>
          <a:ln w="38100" cap="flat" cmpd="sng">
            <a:solidFill>
              <a:schemeClr val="tx1"/>
            </a:solidFill>
            <a:prstDash val="solid"/>
            <a:round/>
            <a:headEnd type="none" w="sm" len="sm"/>
            <a:tailEnd type="none" w="sm" len="sm"/>
          </a:ln>
        </p:spPr>
      </p:cxnSp>
      <p:cxnSp>
        <p:nvCxnSpPr>
          <p:cNvPr id="12" name="Google Shape;533;p36"/>
          <p:cNvCxnSpPr/>
          <p:nvPr/>
        </p:nvCxnSpPr>
        <p:spPr>
          <a:xfrm rot="-5400000">
            <a:off x="10314551" y="3110029"/>
            <a:ext cx="1424550" cy="0"/>
          </a:xfrm>
          <a:prstGeom prst="straightConnector1">
            <a:avLst/>
          </a:prstGeom>
          <a:noFill/>
          <a:ln w="38100" cap="flat" cmpd="sng">
            <a:solidFill>
              <a:schemeClr val="tx1"/>
            </a:solidFill>
            <a:prstDash val="solid"/>
            <a:round/>
            <a:headEnd type="none" w="sm" len="sm"/>
            <a:tailEnd type="none" w="sm" len="sm"/>
          </a:ln>
        </p:spPr>
      </p:cxnSp>
      <p:sp>
        <p:nvSpPr>
          <p:cNvPr id="13" name="Google Shape;541;p36"/>
          <p:cNvSpPr/>
          <p:nvPr/>
        </p:nvSpPr>
        <p:spPr>
          <a:xfrm>
            <a:off x="7557698" y="2123913"/>
            <a:ext cx="315013" cy="316425"/>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a:solidFill>
              <a:schemeClr val="tx1"/>
            </a:solidFill>
          </a:ln>
        </p:spPr>
        <p:txBody>
          <a:bodyPr spcFirstLastPara="1" wrap="square" lIns="60944" tIns="60944" rIns="60944" bIns="60944" anchor="ctr" anchorCtr="0">
            <a:noAutofit/>
          </a:bodyPr>
          <a:lstStyle/>
          <a:p>
            <a:endParaRPr dirty="0"/>
          </a:p>
        </p:txBody>
      </p:sp>
      <p:sp>
        <p:nvSpPr>
          <p:cNvPr id="14" name="Google Shape;541;p36"/>
          <p:cNvSpPr/>
          <p:nvPr/>
        </p:nvSpPr>
        <p:spPr>
          <a:xfrm>
            <a:off x="9204465" y="2094280"/>
            <a:ext cx="315013" cy="316425"/>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a:solidFill>
              <a:schemeClr val="tx1"/>
            </a:solidFill>
          </a:ln>
        </p:spPr>
        <p:txBody>
          <a:bodyPr spcFirstLastPara="1" wrap="square" lIns="60944" tIns="60944" rIns="60944" bIns="60944" anchor="ctr" anchorCtr="0">
            <a:noAutofit/>
          </a:bodyPr>
          <a:lstStyle/>
          <a:p>
            <a:endParaRPr dirty="0"/>
          </a:p>
        </p:txBody>
      </p:sp>
      <p:sp>
        <p:nvSpPr>
          <p:cNvPr id="15" name="Google Shape;541;p36"/>
          <p:cNvSpPr/>
          <p:nvPr/>
        </p:nvSpPr>
        <p:spPr>
          <a:xfrm>
            <a:off x="4141398" y="2140846"/>
            <a:ext cx="315013" cy="316425"/>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a:solidFill>
              <a:schemeClr val="tx1"/>
            </a:solidFill>
          </a:ln>
        </p:spPr>
        <p:txBody>
          <a:bodyPr spcFirstLastPara="1" wrap="square" lIns="60944" tIns="60944" rIns="60944" bIns="60944" anchor="ctr" anchorCtr="0">
            <a:noAutofit/>
          </a:bodyPr>
          <a:lstStyle/>
          <a:p>
            <a:endParaRPr dirty="0"/>
          </a:p>
        </p:txBody>
      </p:sp>
      <p:sp>
        <p:nvSpPr>
          <p:cNvPr id="16" name="Google Shape;541;p36"/>
          <p:cNvSpPr/>
          <p:nvPr/>
        </p:nvSpPr>
        <p:spPr>
          <a:xfrm>
            <a:off x="2380331" y="2098514"/>
            <a:ext cx="315013" cy="316425"/>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a:solidFill>
              <a:schemeClr val="tx1"/>
            </a:solidFill>
          </a:ln>
        </p:spPr>
        <p:txBody>
          <a:bodyPr spcFirstLastPara="1" wrap="square" lIns="60944" tIns="60944" rIns="60944" bIns="60944" anchor="ctr" anchorCtr="0">
            <a:noAutofit/>
          </a:bodyPr>
          <a:lstStyle/>
          <a:p>
            <a:endParaRPr dirty="0"/>
          </a:p>
        </p:txBody>
      </p:sp>
      <p:sp>
        <p:nvSpPr>
          <p:cNvPr id="17" name="Google Shape;541;p36"/>
          <p:cNvSpPr/>
          <p:nvPr/>
        </p:nvSpPr>
        <p:spPr>
          <a:xfrm>
            <a:off x="5944798" y="2098514"/>
            <a:ext cx="315013" cy="316425"/>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a:solidFill>
              <a:schemeClr val="tx1"/>
            </a:solidFill>
          </a:ln>
        </p:spPr>
        <p:txBody>
          <a:bodyPr spcFirstLastPara="1" wrap="square" lIns="60944" tIns="60944" rIns="60944" bIns="60944" anchor="ctr" anchorCtr="0">
            <a:noAutofit/>
          </a:bodyPr>
          <a:lstStyle/>
          <a:p>
            <a:endParaRPr dirty="0"/>
          </a:p>
        </p:txBody>
      </p:sp>
      <p:sp>
        <p:nvSpPr>
          <p:cNvPr id="18" name="Google Shape;541;p36"/>
          <p:cNvSpPr/>
          <p:nvPr/>
        </p:nvSpPr>
        <p:spPr>
          <a:xfrm>
            <a:off x="10872398" y="2111213"/>
            <a:ext cx="315013" cy="316425"/>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a:solidFill>
              <a:schemeClr val="tx1"/>
            </a:solidFill>
          </a:ln>
        </p:spPr>
        <p:txBody>
          <a:bodyPr spcFirstLastPara="1" wrap="square" lIns="60944" tIns="60944" rIns="60944" bIns="60944" anchor="ctr" anchorCtr="0">
            <a:noAutofit/>
          </a:bodyPr>
          <a:lstStyle/>
          <a:p>
            <a:endParaRPr dirty="0"/>
          </a:p>
        </p:txBody>
      </p:sp>
      <p:sp>
        <p:nvSpPr>
          <p:cNvPr id="19" name="Rectangle 18"/>
          <p:cNvSpPr/>
          <p:nvPr/>
        </p:nvSpPr>
        <p:spPr>
          <a:xfrm>
            <a:off x="576311" y="3817767"/>
            <a:ext cx="777777" cy="400559"/>
          </a:xfrm>
          <a:prstGeom prst="rect">
            <a:avLst/>
          </a:prstGeom>
        </p:spPr>
        <p:txBody>
          <a:bodyPr wrap="none">
            <a:spAutoFit/>
          </a:bodyPr>
          <a:lstStyle/>
          <a:p>
            <a:pPr lvl="0">
              <a:lnSpc>
                <a:spcPct val="120000"/>
              </a:lnSpc>
            </a:pPr>
            <a:r>
              <a:rPr lang="en-US" b="1" dirty="0" smtClean="0">
                <a:latin typeface="Goudy Old Style" panose="02020502050305020303" pitchFamily="18" charset="0"/>
                <a:ea typeface="Microsoft Himalaya" panose="01010100010101010101" pitchFamily="2" charset="0"/>
                <a:cs typeface="Microsoft Himalaya" panose="01010100010101010101" pitchFamily="2" charset="0"/>
              </a:rPr>
              <a:t>USER</a:t>
            </a:r>
            <a:endParaRPr lang="en-US" dirty="0">
              <a:latin typeface="Goudy Old Style" panose="02020502050305020303" pitchFamily="18" charset="0"/>
              <a:ea typeface="Microsoft Himalaya" panose="01010100010101010101" pitchFamily="2" charset="0"/>
              <a:cs typeface="Microsoft Himalaya" panose="01010100010101010101" pitchFamily="2" charset="0"/>
            </a:endParaRPr>
          </a:p>
        </p:txBody>
      </p:sp>
      <p:sp>
        <p:nvSpPr>
          <p:cNvPr id="20" name="Rectangle 19"/>
          <p:cNvSpPr/>
          <p:nvPr/>
        </p:nvSpPr>
        <p:spPr>
          <a:xfrm>
            <a:off x="2075720" y="3803137"/>
            <a:ext cx="974947" cy="646331"/>
          </a:xfrm>
          <a:prstGeom prst="rect">
            <a:avLst/>
          </a:prstGeom>
        </p:spPr>
        <p:txBody>
          <a:bodyPr wrap="square">
            <a:spAutoFit/>
          </a:bodyPr>
          <a:lstStyle/>
          <a:p>
            <a:pPr lvl="0" algn="ctr">
              <a:spcAft>
                <a:spcPts val="3000"/>
              </a:spcAft>
            </a:pPr>
            <a:r>
              <a:rPr lang="en-US" b="1" dirty="0" smtClean="0">
                <a:latin typeface="Goudy Old Style" panose="02020502050305020303" pitchFamily="18" charset="0"/>
                <a:ea typeface="Microsoft Himalaya" panose="01010100010101010101" pitchFamily="2" charset="0"/>
                <a:cs typeface="Microsoft Himalaya" panose="01010100010101010101" pitchFamily="2" charset="0"/>
              </a:rPr>
              <a:t>INPUT DATA</a:t>
            </a:r>
            <a:endParaRPr lang="en-US" dirty="0">
              <a:latin typeface="Goudy Old Style" panose="02020502050305020303" pitchFamily="18" charset="0"/>
              <a:ea typeface="Microsoft Himalaya" panose="01010100010101010101" pitchFamily="2" charset="0"/>
              <a:cs typeface="Microsoft Himalaya" panose="01010100010101010101" pitchFamily="2" charset="0"/>
            </a:endParaRPr>
          </a:p>
        </p:txBody>
      </p:sp>
      <p:sp>
        <p:nvSpPr>
          <p:cNvPr id="21" name="Rectangle 20"/>
          <p:cNvSpPr/>
          <p:nvPr/>
        </p:nvSpPr>
        <p:spPr>
          <a:xfrm>
            <a:off x="3313126" y="3834702"/>
            <a:ext cx="2100254" cy="732958"/>
          </a:xfrm>
          <a:prstGeom prst="rect">
            <a:avLst/>
          </a:prstGeom>
        </p:spPr>
        <p:txBody>
          <a:bodyPr wrap="none">
            <a:spAutoFit/>
          </a:bodyPr>
          <a:lstStyle/>
          <a:p>
            <a:pPr lvl="0" algn="ctr">
              <a:lnSpc>
                <a:spcPct val="120000"/>
              </a:lnSpc>
            </a:pPr>
            <a:r>
              <a:rPr lang="en-US" b="1" dirty="0" smtClean="0">
                <a:latin typeface="Goudy Old Style" panose="02020502050305020303" pitchFamily="18" charset="0"/>
                <a:ea typeface="Microsoft Himalaya" panose="01010100010101010101" pitchFamily="2" charset="0"/>
                <a:cs typeface="Microsoft Himalaya" panose="01010100010101010101" pitchFamily="2" charset="0"/>
              </a:rPr>
              <a:t>PREPROCESSING </a:t>
            </a:r>
          </a:p>
          <a:p>
            <a:pPr lvl="0" algn="ctr">
              <a:lnSpc>
                <a:spcPct val="120000"/>
              </a:lnSpc>
            </a:pPr>
            <a:r>
              <a:rPr lang="en-US" b="1" dirty="0" smtClean="0">
                <a:latin typeface="Goudy Old Style" panose="02020502050305020303" pitchFamily="18" charset="0"/>
                <a:ea typeface="Microsoft Himalaya" panose="01010100010101010101" pitchFamily="2" charset="0"/>
                <a:cs typeface="Microsoft Himalaya" panose="01010100010101010101" pitchFamily="2" charset="0"/>
              </a:rPr>
              <a:t>OF DATA</a:t>
            </a:r>
            <a:endParaRPr lang="en-US" dirty="0">
              <a:latin typeface="Goudy Old Style" panose="02020502050305020303" pitchFamily="18" charset="0"/>
              <a:ea typeface="Microsoft Himalaya" panose="01010100010101010101" pitchFamily="2" charset="0"/>
              <a:cs typeface="Microsoft Himalaya" panose="01010100010101010101" pitchFamily="2" charset="0"/>
            </a:endParaRPr>
          </a:p>
        </p:txBody>
      </p:sp>
      <p:sp>
        <p:nvSpPr>
          <p:cNvPr id="22" name="Rectangle 21"/>
          <p:cNvSpPr/>
          <p:nvPr/>
        </p:nvSpPr>
        <p:spPr>
          <a:xfrm>
            <a:off x="5601549" y="3820067"/>
            <a:ext cx="1435008" cy="646331"/>
          </a:xfrm>
          <a:prstGeom prst="rect">
            <a:avLst/>
          </a:prstGeom>
        </p:spPr>
        <p:txBody>
          <a:bodyPr wrap="none">
            <a:spAutoFit/>
          </a:bodyPr>
          <a:lstStyle/>
          <a:p>
            <a:r>
              <a:rPr lang="en-US" b="1" dirty="0" smtClean="0">
                <a:latin typeface="Goudy Old Style" panose="02020502050305020303" pitchFamily="18" charset="0"/>
                <a:ea typeface="Microsoft Himalaya" panose="01010100010101010101" pitchFamily="2" charset="0"/>
                <a:cs typeface="Microsoft Himalaya" panose="01010100010101010101" pitchFamily="2" charset="0"/>
              </a:rPr>
              <a:t>SPLITTING </a:t>
            </a:r>
          </a:p>
          <a:p>
            <a:r>
              <a:rPr lang="en-US" b="1" dirty="0" smtClean="0">
                <a:latin typeface="Goudy Old Style" panose="02020502050305020303" pitchFamily="18" charset="0"/>
                <a:ea typeface="Microsoft Himalaya" panose="01010100010101010101" pitchFamily="2" charset="0"/>
                <a:cs typeface="Microsoft Himalaya" panose="01010100010101010101" pitchFamily="2" charset="0"/>
              </a:rPr>
              <a:t>OF DATA</a:t>
            </a:r>
            <a:endParaRPr lang="en-US" dirty="0"/>
          </a:p>
        </p:txBody>
      </p:sp>
      <p:sp>
        <p:nvSpPr>
          <p:cNvPr id="23" name="Rectangle 22"/>
          <p:cNvSpPr/>
          <p:nvPr/>
        </p:nvSpPr>
        <p:spPr>
          <a:xfrm>
            <a:off x="7164656" y="3843168"/>
            <a:ext cx="1334020" cy="400559"/>
          </a:xfrm>
          <a:prstGeom prst="rect">
            <a:avLst/>
          </a:prstGeom>
        </p:spPr>
        <p:txBody>
          <a:bodyPr wrap="none">
            <a:spAutoFit/>
          </a:bodyPr>
          <a:lstStyle/>
          <a:p>
            <a:pPr lvl="0">
              <a:lnSpc>
                <a:spcPct val="120000"/>
              </a:lnSpc>
            </a:pPr>
            <a:r>
              <a:rPr lang="en-US" b="1" dirty="0" smtClean="0">
                <a:latin typeface="Goudy Old Style" panose="02020502050305020303" pitchFamily="18" charset="0"/>
                <a:ea typeface="Microsoft Himalaya" panose="01010100010101010101" pitchFamily="2" charset="0"/>
                <a:cs typeface="Microsoft Himalaya" panose="01010100010101010101" pitchFamily="2" charset="0"/>
              </a:rPr>
              <a:t>TRAINING</a:t>
            </a:r>
            <a:endParaRPr lang="en-US" dirty="0">
              <a:latin typeface="Goudy Old Style" panose="02020502050305020303" pitchFamily="18" charset="0"/>
              <a:ea typeface="Microsoft Himalaya" panose="01010100010101010101" pitchFamily="2" charset="0"/>
              <a:cs typeface="Microsoft Himalaya" panose="01010100010101010101" pitchFamily="2" charset="0"/>
            </a:endParaRPr>
          </a:p>
        </p:txBody>
      </p:sp>
      <p:sp>
        <p:nvSpPr>
          <p:cNvPr id="24" name="Rectangle 23"/>
          <p:cNvSpPr/>
          <p:nvPr/>
        </p:nvSpPr>
        <p:spPr>
          <a:xfrm>
            <a:off x="8910460" y="3845468"/>
            <a:ext cx="1161344" cy="369332"/>
          </a:xfrm>
          <a:prstGeom prst="rect">
            <a:avLst/>
          </a:prstGeom>
        </p:spPr>
        <p:txBody>
          <a:bodyPr wrap="none">
            <a:spAutoFit/>
          </a:bodyPr>
          <a:lstStyle/>
          <a:p>
            <a:r>
              <a:rPr lang="en-US" b="1" dirty="0" smtClean="0">
                <a:latin typeface="Goudy Old Style" panose="02020502050305020303" pitchFamily="18" charset="0"/>
                <a:ea typeface="Microsoft Himalaya" panose="01010100010101010101" pitchFamily="2" charset="0"/>
                <a:cs typeface="Microsoft Himalaya" panose="01010100010101010101" pitchFamily="2" charset="0"/>
              </a:rPr>
              <a:t>TESTING</a:t>
            </a:r>
            <a:endParaRPr lang="en-US" dirty="0"/>
          </a:p>
        </p:txBody>
      </p:sp>
      <p:sp>
        <p:nvSpPr>
          <p:cNvPr id="25" name="Rectangle 24"/>
          <p:cNvSpPr/>
          <p:nvPr/>
        </p:nvSpPr>
        <p:spPr>
          <a:xfrm>
            <a:off x="10553424" y="3811601"/>
            <a:ext cx="1041952" cy="369332"/>
          </a:xfrm>
          <a:prstGeom prst="rect">
            <a:avLst/>
          </a:prstGeom>
        </p:spPr>
        <p:txBody>
          <a:bodyPr wrap="none">
            <a:spAutoFit/>
          </a:bodyPr>
          <a:lstStyle/>
          <a:p>
            <a:r>
              <a:rPr lang="en-US" b="1" dirty="0" smtClean="0">
                <a:latin typeface="Goudy Old Style" panose="02020502050305020303" pitchFamily="18" charset="0"/>
                <a:ea typeface="Microsoft Himalaya" panose="01010100010101010101" pitchFamily="2" charset="0"/>
                <a:cs typeface="Microsoft Himalaya" panose="01010100010101010101" pitchFamily="2" charset="0"/>
              </a:rPr>
              <a:t>RESULT</a:t>
            </a:r>
            <a:endParaRPr lang="en-US" dirty="0"/>
          </a:p>
        </p:txBody>
      </p:sp>
      <p:sp>
        <p:nvSpPr>
          <p:cNvPr id="26" name="Title 25"/>
          <p:cNvSpPr>
            <a:spLocks noGrp="1"/>
          </p:cNvSpPr>
          <p:nvPr>
            <p:ph type="title"/>
          </p:nvPr>
        </p:nvSpPr>
        <p:spPr>
          <a:xfrm>
            <a:off x="913795" y="609601"/>
            <a:ext cx="10353761" cy="1117600"/>
          </a:xfrm>
        </p:spPr>
        <p:txBody>
          <a:bodyPr/>
          <a:lstStyle/>
          <a:p>
            <a:r>
              <a:rPr lang="en-US" dirty="0" smtClean="0"/>
              <a:t>Implementation</a:t>
            </a:r>
            <a:br>
              <a:rPr lang="en-US" dirty="0" smtClean="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par>
                                <p:cTn id="16" presetID="22" presetClass="entr" presetSubtype="1"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par>
                                <p:cTn id="19" presetID="22" presetClass="entr" presetSubtype="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par>
                                <p:cTn id="25" presetID="22" presetClass="entr" presetSubtype="1"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par>
                                <p:cTn id="28" presetID="22" presetClass="entr" presetSubtype="1"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par>
                                <p:cTn id="31" presetID="22" presetClass="entr" presetSubtype="1"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up)">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up)">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up)">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up)">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P spid="16" grpId="0" animBg="1"/>
      <p:bldP spid="17" grpId="0" animBg="1"/>
      <p:bldP spid="1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fillRect/>
          </a:stretch>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511</Words>
  <Application>WPS Presentation</Application>
  <PresentationFormat>Custom</PresentationFormat>
  <Paragraphs>93</Paragraphs>
  <Slides>13</Slides>
  <Notes>4</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Damask</vt:lpstr>
      <vt:lpstr>Slide 1</vt:lpstr>
      <vt:lpstr>Slide 2</vt:lpstr>
      <vt:lpstr>Slide 3</vt:lpstr>
      <vt:lpstr>Abstract</vt:lpstr>
      <vt:lpstr>Introduction</vt:lpstr>
      <vt:lpstr>Problem Statement</vt:lpstr>
      <vt:lpstr>Objectives</vt:lpstr>
      <vt:lpstr>Slide 8</vt:lpstr>
      <vt:lpstr>Implementation </vt:lpstr>
      <vt:lpstr>Result/Output</vt:lpstr>
      <vt:lpstr>Slide 11</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91767</dc:creator>
  <cp:lastModifiedBy>USER</cp:lastModifiedBy>
  <cp:revision>41</cp:revision>
  <dcterms:created xsi:type="dcterms:W3CDTF">2023-11-03T01:06:00Z</dcterms:created>
  <dcterms:modified xsi:type="dcterms:W3CDTF">2023-11-04T03:50:20Z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5F4B8B7A0B604A56AA3BC3833DD5170E_12</vt:lpwstr>
  </property>
  <property fmtid="{D5CDD505-2E9C-101B-9397-08002B2CF9AE}" pid="3" name="KSOProductBuildVer">
    <vt:lpwstr>1033-12.2.0.13266</vt:lpwstr>
  </property>
</Properties>
</file>